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20"/>
  </p:normalViewPr>
  <p:slideViewPr>
    <p:cSldViewPr snapToGrid="0" snapToObjects="1">
      <p:cViewPr varScale="1">
        <p:scale>
          <a:sx n="122" d="100"/>
          <a:sy n="122" d="100"/>
        </p:scale>
        <p:origin x="114"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9198AD-44BB-FC4E-B713-A7D393A17B6C}"/>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60D01FF-4D21-0246-B4AE-EC984CD384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A356934-E433-194E-AC04-F89705996EA5}"/>
              </a:ext>
            </a:extLst>
          </p:cNvPr>
          <p:cNvSpPr>
            <a:spLocks noGrp="1"/>
          </p:cNvSpPr>
          <p:nvPr>
            <p:ph type="dt" sz="half" idx="10"/>
          </p:nvPr>
        </p:nvSpPr>
        <p:spPr/>
        <p:txBody>
          <a:bodyPr/>
          <a:lstStyle/>
          <a:p>
            <a:fld id="{2114C97E-F848-6048-B6EB-3502DE7AA5BD}" type="datetimeFigureOut">
              <a:rPr lang="sv-SE" smtClean="0"/>
              <a:t>2021-04-06</a:t>
            </a:fld>
            <a:endParaRPr lang="sv-SE"/>
          </a:p>
        </p:txBody>
      </p:sp>
      <p:sp>
        <p:nvSpPr>
          <p:cNvPr id="5" name="Platshållare för sidfot 4">
            <a:extLst>
              <a:ext uri="{FF2B5EF4-FFF2-40B4-BE49-F238E27FC236}">
                <a16:creationId xmlns:a16="http://schemas.microsoft.com/office/drawing/2014/main" id="{E9C5448F-2C9A-D842-A6F4-B546ABCD7C4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1792187-97C1-5D43-9A54-93E05B81AF74}"/>
              </a:ext>
            </a:extLst>
          </p:cNvPr>
          <p:cNvSpPr>
            <a:spLocks noGrp="1"/>
          </p:cNvSpPr>
          <p:nvPr>
            <p:ph type="sldNum" sz="quarter" idx="12"/>
          </p:nvPr>
        </p:nvSpPr>
        <p:spPr/>
        <p:txBody>
          <a:bodyPr/>
          <a:lstStyle/>
          <a:p>
            <a:fld id="{F7524FEE-FEA7-3A4C-A3C1-6956BB4E229E}" type="slidenum">
              <a:rPr lang="sv-SE" smtClean="0"/>
              <a:t>‹#›</a:t>
            </a:fld>
            <a:endParaRPr lang="sv-SE"/>
          </a:p>
        </p:txBody>
      </p:sp>
    </p:spTree>
    <p:extLst>
      <p:ext uri="{BB962C8B-B14F-4D97-AF65-F5344CB8AC3E}">
        <p14:creationId xmlns:p14="http://schemas.microsoft.com/office/powerpoint/2010/main" val="3525620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656047-066D-A741-AB5D-B0517C57E35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07FECC3-2505-A249-8481-2EAF9C28899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152E8A9-60AD-8544-8120-E00311795484}"/>
              </a:ext>
            </a:extLst>
          </p:cNvPr>
          <p:cNvSpPr>
            <a:spLocks noGrp="1"/>
          </p:cNvSpPr>
          <p:nvPr>
            <p:ph type="dt" sz="half" idx="10"/>
          </p:nvPr>
        </p:nvSpPr>
        <p:spPr/>
        <p:txBody>
          <a:bodyPr/>
          <a:lstStyle/>
          <a:p>
            <a:fld id="{2114C97E-F848-6048-B6EB-3502DE7AA5BD}" type="datetimeFigureOut">
              <a:rPr lang="sv-SE" smtClean="0"/>
              <a:t>2021-04-06</a:t>
            </a:fld>
            <a:endParaRPr lang="sv-SE"/>
          </a:p>
        </p:txBody>
      </p:sp>
      <p:sp>
        <p:nvSpPr>
          <p:cNvPr id="5" name="Platshållare för sidfot 4">
            <a:extLst>
              <a:ext uri="{FF2B5EF4-FFF2-40B4-BE49-F238E27FC236}">
                <a16:creationId xmlns:a16="http://schemas.microsoft.com/office/drawing/2014/main" id="{09C2AEC8-C662-2545-8E54-C7A6FF98CE4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FE9C679-23E0-864E-915E-19411C8F639A}"/>
              </a:ext>
            </a:extLst>
          </p:cNvPr>
          <p:cNvSpPr>
            <a:spLocks noGrp="1"/>
          </p:cNvSpPr>
          <p:nvPr>
            <p:ph type="sldNum" sz="quarter" idx="12"/>
          </p:nvPr>
        </p:nvSpPr>
        <p:spPr/>
        <p:txBody>
          <a:bodyPr/>
          <a:lstStyle/>
          <a:p>
            <a:fld id="{F7524FEE-FEA7-3A4C-A3C1-6956BB4E229E}" type="slidenum">
              <a:rPr lang="sv-SE" smtClean="0"/>
              <a:t>‹#›</a:t>
            </a:fld>
            <a:endParaRPr lang="sv-SE"/>
          </a:p>
        </p:txBody>
      </p:sp>
    </p:spTree>
    <p:extLst>
      <p:ext uri="{BB962C8B-B14F-4D97-AF65-F5344CB8AC3E}">
        <p14:creationId xmlns:p14="http://schemas.microsoft.com/office/powerpoint/2010/main" val="248083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54FBB78E-D0C3-F041-A501-29A7B4419A2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2857E0B-3F1A-9645-8E07-7202DE0EAA1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92E013A-BFBD-9F42-8F18-787A13BFBE83}"/>
              </a:ext>
            </a:extLst>
          </p:cNvPr>
          <p:cNvSpPr>
            <a:spLocks noGrp="1"/>
          </p:cNvSpPr>
          <p:nvPr>
            <p:ph type="dt" sz="half" idx="10"/>
          </p:nvPr>
        </p:nvSpPr>
        <p:spPr/>
        <p:txBody>
          <a:bodyPr/>
          <a:lstStyle/>
          <a:p>
            <a:fld id="{2114C97E-F848-6048-B6EB-3502DE7AA5BD}" type="datetimeFigureOut">
              <a:rPr lang="sv-SE" smtClean="0"/>
              <a:t>2021-04-06</a:t>
            </a:fld>
            <a:endParaRPr lang="sv-SE"/>
          </a:p>
        </p:txBody>
      </p:sp>
      <p:sp>
        <p:nvSpPr>
          <p:cNvPr id="5" name="Platshållare för sidfot 4">
            <a:extLst>
              <a:ext uri="{FF2B5EF4-FFF2-40B4-BE49-F238E27FC236}">
                <a16:creationId xmlns:a16="http://schemas.microsoft.com/office/drawing/2014/main" id="{2953FE60-9A45-4F44-92EA-A7439860EE1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4C00BBC-B8FF-F34E-AF5A-4530DB174C50}"/>
              </a:ext>
            </a:extLst>
          </p:cNvPr>
          <p:cNvSpPr>
            <a:spLocks noGrp="1"/>
          </p:cNvSpPr>
          <p:nvPr>
            <p:ph type="sldNum" sz="quarter" idx="12"/>
          </p:nvPr>
        </p:nvSpPr>
        <p:spPr/>
        <p:txBody>
          <a:bodyPr/>
          <a:lstStyle/>
          <a:p>
            <a:fld id="{F7524FEE-FEA7-3A4C-A3C1-6956BB4E229E}" type="slidenum">
              <a:rPr lang="sv-SE" smtClean="0"/>
              <a:t>‹#›</a:t>
            </a:fld>
            <a:endParaRPr lang="sv-SE"/>
          </a:p>
        </p:txBody>
      </p:sp>
    </p:spTree>
    <p:extLst>
      <p:ext uri="{BB962C8B-B14F-4D97-AF65-F5344CB8AC3E}">
        <p14:creationId xmlns:p14="http://schemas.microsoft.com/office/powerpoint/2010/main" val="369043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28CB25-BFE3-324E-8499-E397F284CF8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929613E-F55C-474E-85C3-7703FA20CBB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8EBD33D-38D9-EC44-A405-2AA438787E9D}"/>
              </a:ext>
            </a:extLst>
          </p:cNvPr>
          <p:cNvSpPr>
            <a:spLocks noGrp="1"/>
          </p:cNvSpPr>
          <p:nvPr>
            <p:ph type="dt" sz="half" idx="10"/>
          </p:nvPr>
        </p:nvSpPr>
        <p:spPr/>
        <p:txBody>
          <a:bodyPr/>
          <a:lstStyle/>
          <a:p>
            <a:fld id="{2114C97E-F848-6048-B6EB-3502DE7AA5BD}" type="datetimeFigureOut">
              <a:rPr lang="sv-SE" smtClean="0"/>
              <a:t>2021-04-06</a:t>
            </a:fld>
            <a:endParaRPr lang="sv-SE"/>
          </a:p>
        </p:txBody>
      </p:sp>
      <p:sp>
        <p:nvSpPr>
          <p:cNvPr id="5" name="Platshållare för sidfot 4">
            <a:extLst>
              <a:ext uri="{FF2B5EF4-FFF2-40B4-BE49-F238E27FC236}">
                <a16:creationId xmlns:a16="http://schemas.microsoft.com/office/drawing/2014/main" id="{56D93A90-A9A1-2646-8E25-175D50B67F5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5B71018-46BA-4048-9103-973D55431343}"/>
              </a:ext>
            </a:extLst>
          </p:cNvPr>
          <p:cNvSpPr>
            <a:spLocks noGrp="1"/>
          </p:cNvSpPr>
          <p:nvPr>
            <p:ph type="sldNum" sz="quarter" idx="12"/>
          </p:nvPr>
        </p:nvSpPr>
        <p:spPr/>
        <p:txBody>
          <a:bodyPr/>
          <a:lstStyle/>
          <a:p>
            <a:fld id="{F7524FEE-FEA7-3A4C-A3C1-6956BB4E229E}" type="slidenum">
              <a:rPr lang="sv-SE" smtClean="0"/>
              <a:t>‹#›</a:t>
            </a:fld>
            <a:endParaRPr lang="sv-SE"/>
          </a:p>
        </p:txBody>
      </p:sp>
    </p:spTree>
    <p:extLst>
      <p:ext uri="{BB962C8B-B14F-4D97-AF65-F5344CB8AC3E}">
        <p14:creationId xmlns:p14="http://schemas.microsoft.com/office/powerpoint/2010/main" val="1223644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83F5DE-89C6-7E4C-8BAC-46D8AFDE386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91A3C32-3BF8-264E-804D-21C6D6959C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EE98E7E-6AE7-F648-A947-7D3CE225EC3C}"/>
              </a:ext>
            </a:extLst>
          </p:cNvPr>
          <p:cNvSpPr>
            <a:spLocks noGrp="1"/>
          </p:cNvSpPr>
          <p:nvPr>
            <p:ph type="dt" sz="half" idx="10"/>
          </p:nvPr>
        </p:nvSpPr>
        <p:spPr/>
        <p:txBody>
          <a:bodyPr/>
          <a:lstStyle/>
          <a:p>
            <a:fld id="{2114C97E-F848-6048-B6EB-3502DE7AA5BD}" type="datetimeFigureOut">
              <a:rPr lang="sv-SE" smtClean="0"/>
              <a:t>2021-04-06</a:t>
            </a:fld>
            <a:endParaRPr lang="sv-SE"/>
          </a:p>
        </p:txBody>
      </p:sp>
      <p:sp>
        <p:nvSpPr>
          <p:cNvPr id="5" name="Platshållare för sidfot 4">
            <a:extLst>
              <a:ext uri="{FF2B5EF4-FFF2-40B4-BE49-F238E27FC236}">
                <a16:creationId xmlns:a16="http://schemas.microsoft.com/office/drawing/2014/main" id="{15B8E684-1D4F-254A-AAFB-635A60F5E56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D1F7797-6928-594C-B393-562BDE5282F9}"/>
              </a:ext>
            </a:extLst>
          </p:cNvPr>
          <p:cNvSpPr>
            <a:spLocks noGrp="1"/>
          </p:cNvSpPr>
          <p:nvPr>
            <p:ph type="sldNum" sz="quarter" idx="12"/>
          </p:nvPr>
        </p:nvSpPr>
        <p:spPr/>
        <p:txBody>
          <a:bodyPr/>
          <a:lstStyle/>
          <a:p>
            <a:fld id="{F7524FEE-FEA7-3A4C-A3C1-6956BB4E229E}" type="slidenum">
              <a:rPr lang="sv-SE" smtClean="0"/>
              <a:t>‹#›</a:t>
            </a:fld>
            <a:endParaRPr lang="sv-SE"/>
          </a:p>
        </p:txBody>
      </p:sp>
    </p:spTree>
    <p:extLst>
      <p:ext uri="{BB962C8B-B14F-4D97-AF65-F5344CB8AC3E}">
        <p14:creationId xmlns:p14="http://schemas.microsoft.com/office/powerpoint/2010/main" val="3672396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F5DC1A-6B1A-5B44-8BFF-D69793D9E8F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286C790-5A2A-0741-A65F-4AD24D3A9AA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A674D17-A9E0-6443-9A79-01972D07ACCD}"/>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58C4E2E-FBFC-6F49-8E6E-D9DDBD715B34}"/>
              </a:ext>
            </a:extLst>
          </p:cNvPr>
          <p:cNvSpPr>
            <a:spLocks noGrp="1"/>
          </p:cNvSpPr>
          <p:nvPr>
            <p:ph type="dt" sz="half" idx="10"/>
          </p:nvPr>
        </p:nvSpPr>
        <p:spPr/>
        <p:txBody>
          <a:bodyPr/>
          <a:lstStyle/>
          <a:p>
            <a:fld id="{2114C97E-F848-6048-B6EB-3502DE7AA5BD}" type="datetimeFigureOut">
              <a:rPr lang="sv-SE" smtClean="0"/>
              <a:t>2021-04-06</a:t>
            </a:fld>
            <a:endParaRPr lang="sv-SE"/>
          </a:p>
        </p:txBody>
      </p:sp>
      <p:sp>
        <p:nvSpPr>
          <p:cNvPr id="6" name="Platshållare för sidfot 5">
            <a:extLst>
              <a:ext uri="{FF2B5EF4-FFF2-40B4-BE49-F238E27FC236}">
                <a16:creationId xmlns:a16="http://schemas.microsoft.com/office/drawing/2014/main" id="{353D618B-B0A0-CB4E-A1FF-F6F12932F3A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C57DC39-0BEA-2842-AE81-3CEEC58A2E68}"/>
              </a:ext>
            </a:extLst>
          </p:cNvPr>
          <p:cNvSpPr>
            <a:spLocks noGrp="1"/>
          </p:cNvSpPr>
          <p:nvPr>
            <p:ph type="sldNum" sz="quarter" idx="12"/>
          </p:nvPr>
        </p:nvSpPr>
        <p:spPr/>
        <p:txBody>
          <a:bodyPr/>
          <a:lstStyle/>
          <a:p>
            <a:fld id="{F7524FEE-FEA7-3A4C-A3C1-6956BB4E229E}" type="slidenum">
              <a:rPr lang="sv-SE" smtClean="0"/>
              <a:t>‹#›</a:t>
            </a:fld>
            <a:endParaRPr lang="sv-SE"/>
          </a:p>
        </p:txBody>
      </p:sp>
    </p:spTree>
    <p:extLst>
      <p:ext uri="{BB962C8B-B14F-4D97-AF65-F5344CB8AC3E}">
        <p14:creationId xmlns:p14="http://schemas.microsoft.com/office/powerpoint/2010/main" val="4432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F09F8B-4210-9D4D-8730-F681CB034A9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7304875-9B2C-A540-B0A9-791771F17D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8DB9059-6FE6-3A41-81FE-A6C1011D4473}"/>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246ADDC-291D-5E45-84B7-35FFB8A50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8C3AB8A-493E-2B46-BEE5-887C1DA659E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7BBB93A-7EE9-E046-B277-0FE636EC2DB4}"/>
              </a:ext>
            </a:extLst>
          </p:cNvPr>
          <p:cNvSpPr>
            <a:spLocks noGrp="1"/>
          </p:cNvSpPr>
          <p:nvPr>
            <p:ph type="dt" sz="half" idx="10"/>
          </p:nvPr>
        </p:nvSpPr>
        <p:spPr/>
        <p:txBody>
          <a:bodyPr/>
          <a:lstStyle/>
          <a:p>
            <a:fld id="{2114C97E-F848-6048-B6EB-3502DE7AA5BD}" type="datetimeFigureOut">
              <a:rPr lang="sv-SE" smtClean="0"/>
              <a:t>2021-04-06</a:t>
            </a:fld>
            <a:endParaRPr lang="sv-SE"/>
          </a:p>
        </p:txBody>
      </p:sp>
      <p:sp>
        <p:nvSpPr>
          <p:cNvPr id="8" name="Platshållare för sidfot 7">
            <a:extLst>
              <a:ext uri="{FF2B5EF4-FFF2-40B4-BE49-F238E27FC236}">
                <a16:creationId xmlns:a16="http://schemas.microsoft.com/office/drawing/2014/main" id="{9AE358E9-2C7F-B144-BF0F-664EEBC596AC}"/>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FABDFC6-861F-CC40-8F83-2911341D3C6C}"/>
              </a:ext>
            </a:extLst>
          </p:cNvPr>
          <p:cNvSpPr>
            <a:spLocks noGrp="1"/>
          </p:cNvSpPr>
          <p:nvPr>
            <p:ph type="sldNum" sz="quarter" idx="12"/>
          </p:nvPr>
        </p:nvSpPr>
        <p:spPr/>
        <p:txBody>
          <a:bodyPr/>
          <a:lstStyle/>
          <a:p>
            <a:fld id="{F7524FEE-FEA7-3A4C-A3C1-6956BB4E229E}" type="slidenum">
              <a:rPr lang="sv-SE" smtClean="0"/>
              <a:t>‹#›</a:t>
            </a:fld>
            <a:endParaRPr lang="sv-SE"/>
          </a:p>
        </p:txBody>
      </p:sp>
    </p:spTree>
    <p:extLst>
      <p:ext uri="{BB962C8B-B14F-4D97-AF65-F5344CB8AC3E}">
        <p14:creationId xmlns:p14="http://schemas.microsoft.com/office/powerpoint/2010/main" val="1162108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BF0072-CC85-A645-A64D-726F1CD1296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E50CAAB-D8B6-5A4C-B4F0-C3F22B719CA1}"/>
              </a:ext>
            </a:extLst>
          </p:cNvPr>
          <p:cNvSpPr>
            <a:spLocks noGrp="1"/>
          </p:cNvSpPr>
          <p:nvPr>
            <p:ph type="dt" sz="half" idx="10"/>
          </p:nvPr>
        </p:nvSpPr>
        <p:spPr/>
        <p:txBody>
          <a:bodyPr/>
          <a:lstStyle/>
          <a:p>
            <a:fld id="{2114C97E-F848-6048-B6EB-3502DE7AA5BD}" type="datetimeFigureOut">
              <a:rPr lang="sv-SE" smtClean="0"/>
              <a:t>2021-04-06</a:t>
            </a:fld>
            <a:endParaRPr lang="sv-SE"/>
          </a:p>
        </p:txBody>
      </p:sp>
      <p:sp>
        <p:nvSpPr>
          <p:cNvPr id="4" name="Platshållare för sidfot 3">
            <a:extLst>
              <a:ext uri="{FF2B5EF4-FFF2-40B4-BE49-F238E27FC236}">
                <a16:creationId xmlns:a16="http://schemas.microsoft.com/office/drawing/2014/main" id="{EBFBC7B6-7B3F-DC4C-A78A-D2107A4BCD5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826CF94-3CF2-8043-95DD-35E82C5327B4}"/>
              </a:ext>
            </a:extLst>
          </p:cNvPr>
          <p:cNvSpPr>
            <a:spLocks noGrp="1"/>
          </p:cNvSpPr>
          <p:nvPr>
            <p:ph type="sldNum" sz="quarter" idx="12"/>
          </p:nvPr>
        </p:nvSpPr>
        <p:spPr/>
        <p:txBody>
          <a:bodyPr/>
          <a:lstStyle/>
          <a:p>
            <a:fld id="{F7524FEE-FEA7-3A4C-A3C1-6956BB4E229E}" type="slidenum">
              <a:rPr lang="sv-SE" smtClean="0"/>
              <a:t>‹#›</a:t>
            </a:fld>
            <a:endParaRPr lang="sv-SE"/>
          </a:p>
        </p:txBody>
      </p:sp>
    </p:spTree>
    <p:extLst>
      <p:ext uri="{BB962C8B-B14F-4D97-AF65-F5344CB8AC3E}">
        <p14:creationId xmlns:p14="http://schemas.microsoft.com/office/powerpoint/2010/main" val="3807401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03AAB31-8DBE-C943-8175-4E287FE05006}"/>
              </a:ext>
            </a:extLst>
          </p:cNvPr>
          <p:cNvSpPr>
            <a:spLocks noGrp="1"/>
          </p:cNvSpPr>
          <p:nvPr>
            <p:ph type="dt" sz="half" idx="10"/>
          </p:nvPr>
        </p:nvSpPr>
        <p:spPr/>
        <p:txBody>
          <a:bodyPr/>
          <a:lstStyle/>
          <a:p>
            <a:fld id="{2114C97E-F848-6048-B6EB-3502DE7AA5BD}" type="datetimeFigureOut">
              <a:rPr lang="sv-SE" smtClean="0"/>
              <a:t>2021-04-06</a:t>
            </a:fld>
            <a:endParaRPr lang="sv-SE"/>
          </a:p>
        </p:txBody>
      </p:sp>
      <p:sp>
        <p:nvSpPr>
          <p:cNvPr id="3" name="Platshållare för sidfot 2">
            <a:extLst>
              <a:ext uri="{FF2B5EF4-FFF2-40B4-BE49-F238E27FC236}">
                <a16:creationId xmlns:a16="http://schemas.microsoft.com/office/drawing/2014/main" id="{79F21F2F-FD09-B148-850C-7FDE98A68B0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E64714C0-D5E8-E14D-B6F6-7639D923BB11}"/>
              </a:ext>
            </a:extLst>
          </p:cNvPr>
          <p:cNvSpPr>
            <a:spLocks noGrp="1"/>
          </p:cNvSpPr>
          <p:nvPr>
            <p:ph type="sldNum" sz="quarter" idx="12"/>
          </p:nvPr>
        </p:nvSpPr>
        <p:spPr/>
        <p:txBody>
          <a:bodyPr/>
          <a:lstStyle/>
          <a:p>
            <a:fld id="{F7524FEE-FEA7-3A4C-A3C1-6956BB4E229E}" type="slidenum">
              <a:rPr lang="sv-SE" smtClean="0"/>
              <a:t>‹#›</a:t>
            </a:fld>
            <a:endParaRPr lang="sv-SE"/>
          </a:p>
        </p:txBody>
      </p:sp>
    </p:spTree>
    <p:extLst>
      <p:ext uri="{BB962C8B-B14F-4D97-AF65-F5344CB8AC3E}">
        <p14:creationId xmlns:p14="http://schemas.microsoft.com/office/powerpoint/2010/main" val="1407546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57F67F-C5B5-9B41-A2BB-264E6E28BB1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5B53F5C-8460-F847-98FB-34971102F0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4A5EF8A-FB1B-D44F-9B79-D9F5F22C0A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3AC2A69-9D1E-FE48-ADCF-11278AFF6441}"/>
              </a:ext>
            </a:extLst>
          </p:cNvPr>
          <p:cNvSpPr>
            <a:spLocks noGrp="1"/>
          </p:cNvSpPr>
          <p:nvPr>
            <p:ph type="dt" sz="half" idx="10"/>
          </p:nvPr>
        </p:nvSpPr>
        <p:spPr/>
        <p:txBody>
          <a:bodyPr/>
          <a:lstStyle/>
          <a:p>
            <a:fld id="{2114C97E-F848-6048-B6EB-3502DE7AA5BD}" type="datetimeFigureOut">
              <a:rPr lang="sv-SE" smtClean="0"/>
              <a:t>2021-04-06</a:t>
            </a:fld>
            <a:endParaRPr lang="sv-SE"/>
          </a:p>
        </p:txBody>
      </p:sp>
      <p:sp>
        <p:nvSpPr>
          <p:cNvPr id="6" name="Platshållare för sidfot 5">
            <a:extLst>
              <a:ext uri="{FF2B5EF4-FFF2-40B4-BE49-F238E27FC236}">
                <a16:creationId xmlns:a16="http://schemas.microsoft.com/office/drawing/2014/main" id="{DB3E42BE-3D68-E74F-BC9B-4C210153569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980B5CC-242E-744A-8D47-F9B6159E67A4}"/>
              </a:ext>
            </a:extLst>
          </p:cNvPr>
          <p:cNvSpPr>
            <a:spLocks noGrp="1"/>
          </p:cNvSpPr>
          <p:nvPr>
            <p:ph type="sldNum" sz="quarter" idx="12"/>
          </p:nvPr>
        </p:nvSpPr>
        <p:spPr/>
        <p:txBody>
          <a:bodyPr/>
          <a:lstStyle/>
          <a:p>
            <a:fld id="{F7524FEE-FEA7-3A4C-A3C1-6956BB4E229E}" type="slidenum">
              <a:rPr lang="sv-SE" smtClean="0"/>
              <a:t>‹#›</a:t>
            </a:fld>
            <a:endParaRPr lang="sv-SE"/>
          </a:p>
        </p:txBody>
      </p:sp>
    </p:spTree>
    <p:extLst>
      <p:ext uri="{BB962C8B-B14F-4D97-AF65-F5344CB8AC3E}">
        <p14:creationId xmlns:p14="http://schemas.microsoft.com/office/powerpoint/2010/main" val="4154562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654B16-440E-9943-9A23-F8C935A694D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7B91FC5-6ADF-474F-805A-C8AB3B9923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C678349-9493-9C46-A6DA-049525C71E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35FED79-A5D7-334A-8249-E86B851A9128}"/>
              </a:ext>
            </a:extLst>
          </p:cNvPr>
          <p:cNvSpPr>
            <a:spLocks noGrp="1"/>
          </p:cNvSpPr>
          <p:nvPr>
            <p:ph type="dt" sz="half" idx="10"/>
          </p:nvPr>
        </p:nvSpPr>
        <p:spPr/>
        <p:txBody>
          <a:bodyPr/>
          <a:lstStyle/>
          <a:p>
            <a:fld id="{2114C97E-F848-6048-B6EB-3502DE7AA5BD}" type="datetimeFigureOut">
              <a:rPr lang="sv-SE" smtClean="0"/>
              <a:t>2021-04-06</a:t>
            </a:fld>
            <a:endParaRPr lang="sv-SE"/>
          </a:p>
        </p:txBody>
      </p:sp>
      <p:sp>
        <p:nvSpPr>
          <p:cNvPr id="6" name="Platshållare för sidfot 5">
            <a:extLst>
              <a:ext uri="{FF2B5EF4-FFF2-40B4-BE49-F238E27FC236}">
                <a16:creationId xmlns:a16="http://schemas.microsoft.com/office/drawing/2014/main" id="{4D139BC5-00AC-1B4D-9BBF-7F85A0B9FD7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DD8A220-88E6-9446-BF65-5B6477424795}"/>
              </a:ext>
            </a:extLst>
          </p:cNvPr>
          <p:cNvSpPr>
            <a:spLocks noGrp="1"/>
          </p:cNvSpPr>
          <p:nvPr>
            <p:ph type="sldNum" sz="quarter" idx="12"/>
          </p:nvPr>
        </p:nvSpPr>
        <p:spPr/>
        <p:txBody>
          <a:bodyPr/>
          <a:lstStyle/>
          <a:p>
            <a:fld id="{F7524FEE-FEA7-3A4C-A3C1-6956BB4E229E}" type="slidenum">
              <a:rPr lang="sv-SE" smtClean="0"/>
              <a:t>‹#›</a:t>
            </a:fld>
            <a:endParaRPr lang="sv-SE"/>
          </a:p>
        </p:txBody>
      </p:sp>
    </p:spTree>
    <p:extLst>
      <p:ext uri="{BB962C8B-B14F-4D97-AF65-F5344CB8AC3E}">
        <p14:creationId xmlns:p14="http://schemas.microsoft.com/office/powerpoint/2010/main" val="3713528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8FAD380-A802-8E4D-B920-1043509615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A85CF95-1496-0D41-AD21-24FDD76A5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34B235E-581D-9149-91B8-BE34E5D975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14C97E-F848-6048-B6EB-3502DE7AA5BD}" type="datetimeFigureOut">
              <a:rPr lang="sv-SE" smtClean="0"/>
              <a:t>2021-04-06</a:t>
            </a:fld>
            <a:endParaRPr lang="sv-SE"/>
          </a:p>
        </p:txBody>
      </p:sp>
      <p:sp>
        <p:nvSpPr>
          <p:cNvPr id="5" name="Platshållare för sidfot 4">
            <a:extLst>
              <a:ext uri="{FF2B5EF4-FFF2-40B4-BE49-F238E27FC236}">
                <a16:creationId xmlns:a16="http://schemas.microsoft.com/office/drawing/2014/main" id="{DE59CA88-6D28-0546-92F6-B980F0B1D4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0948ED4-9CE2-654D-A998-AF940E95E1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24FEE-FEA7-3A4C-A3C1-6956BB4E229E}" type="slidenum">
              <a:rPr lang="sv-SE" smtClean="0"/>
              <a:t>‹#›</a:t>
            </a:fld>
            <a:endParaRPr lang="sv-SE"/>
          </a:p>
        </p:txBody>
      </p:sp>
    </p:spTree>
    <p:extLst>
      <p:ext uri="{BB962C8B-B14F-4D97-AF65-F5344CB8AC3E}">
        <p14:creationId xmlns:p14="http://schemas.microsoft.com/office/powerpoint/2010/main" val="3389107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o.wikipedia.org/wiki/Fil:Muslim_World.pn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File:Hadith_al-Bukhari_manuscript.jpg"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ommons.wikimedia.org/wiki/file:islam_by_country.svg"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thaigoodview.com/node/47408"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pressenza.com/es/2015/11/muy-poca-gente-ama-a-dios-entrevista-con-wadud-sabate-maestro-sufi/" TargetMode="Externa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sv/koranen-vers-islam-2478729/"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s://commons.wikimedia.org/wiki/File:1st-Shahada_white.jpg"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sv.wikipedia.org/wiki/Koranen" TargetMode="External"/><Relationship Id="rId7" Type="http://schemas.openxmlformats.org/officeDocument/2006/relationships/hyperlink" Target="https://www.flickr.com/photos/13426843@N08/9468102830"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s://bg.wikipedia.org/wiki/%D0%A2%D0%B0%D0%BD%D0%B0%D1%85" TargetMode="External"/><Relationship Id="rId4" Type="http://schemas.openxmlformats.org/officeDocument/2006/relationships/image" Target="../media/image5.jpg"/><Relationship Id="rId9"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Masada_nach_Massada_Dromedar_3.JPG"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fr.wikipedia.org/wiki/Isra_et_Miraj"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nl.wikipedia.org/wiki/Hadj" TargetMode="External"/><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objekt 7" descr="En bild som visar karta&#10;&#10;Automatiskt genererad beskrivning">
            <a:extLst>
              <a:ext uri="{FF2B5EF4-FFF2-40B4-BE49-F238E27FC236}">
                <a16:creationId xmlns:a16="http://schemas.microsoft.com/office/drawing/2014/main" id="{78A31A57-7101-7B43-9BEF-0DC754B2075E}"/>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l="8861" r="8044" b="-2"/>
          <a:stretch/>
        </p:blipFill>
        <p:spPr>
          <a:xfrm>
            <a:off x="20" y="1"/>
            <a:ext cx="12191980" cy="6857999"/>
          </a:xfrm>
          <a:prstGeom prst="rect">
            <a:avLst/>
          </a:prstGeom>
        </p:spPr>
      </p:pic>
      <p:sp>
        <p:nvSpPr>
          <p:cNvPr id="2" name="Rubrik 1">
            <a:extLst>
              <a:ext uri="{FF2B5EF4-FFF2-40B4-BE49-F238E27FC236}">
                <a16:creationId xmlns:a16="http://schemas.microsoft.com/office/drawing/2014/main" id="{E146E326-A695-C145-BCA5-63DD32ADAEB5}"/>
              </a:ext>
            </a:extLst>
          </p:cNvPr>
          <p:cNvSpPr>
            <a:spLocks noGrp="1"/>
          </p:cNvSpPr>
          <p:nvPr>
            <p:ph type="ctrTitle"/>
          </p:nvPr>
        </p:nvSpPr>
        <p:spPr>
          <a:xfrm>
            <a:off x="1524000" y="1122362"/>
            <a:ext cx="9144000" cy="2900518"/>
          </a:xfrm>
        </p:spPr>
        <p:txBody>
          <a:bodyPr>
            <a:normAutofit/>
          </a:bodyPr>
          <a:lstStyle/>
          <a:p>
            <a:r>
              <a:rPr lang="sv-SE">
                <a:solidFill>
                  <a:srgbClr val="FFFFFF"/>
                </a:solidFill>
              </a:rPr>
              <a:t>Islam</a:t>
            </a:r>
          </a:p>
        </p:txBody>
      </p:sp>
      <p:sp>
        <p:nvSpPr>
          <p:cNvPr id="3" name="Underrubrik 2">
            <a:extLst>
              <a:ext uri="{FF2B5EF4-FFF2-40B4-BE49-F238E27FC236}">
                <a16:creationId xmlns:a16="http://schemas.microsoft.com/office/drawing/2014/main" id="{70140F9D-A952-424F-B937-353A93136AD9}"/>
              </a:ext>
            </a:extLst>
          </p:cNvPr>
          <p:cNvSpPr>
            <a:spLocks noGrp="1"/>
          </p:cNvSpPr>
          <p:nvPr>
            <p:ph type="subTitle" idx="1"/>
          </p:nvPr>
        </p:nvSpPr>
        <p:spPr>
          <a:xfrm>
            <a:off x="1524000" y="4159404"/>
            <a:ext cx="9144000" cy="1098395"/>
          </a:xfrm>
        </p:spPr>
        <p:txBody>
          <a:bodyPr>
            <a:normAutofit/>
          </a:bodyPr>
          <a:lstStyle/>
          <a:p>
            <a:r>
              <a:rPr lang="sv-SE">
                <a:solidFill>
                  <a:srgbClr val="FFFFFF"/>
                </a:solidFill>
              </a:rPr>
              <a:t>Den 3e och sista av de Abrahamitiska som knyter an till varandra och växter fram inom samma geografiska område i västasien. </a:t>
            </a:r>
          </a:p>
          <a:p>
            <a:endParaRPr lang="sv-SE">
              <a:solidFill>
                <a:srgbClr val="FFFFFF"/>
              </a:solidFill>
            </a:endParaRPr>
          </a:p>
        </p:txBody>
      </p:sp>
      <p:sp>
        <p:nvSpPr>
          <p:cNvPr id="9" name="textruta 8">
            <a:extLst>
              <a:ext uri="{FF2B5EF4-FFF2-40B4-BE49-F238E27FC236}">
                <a16:creationId xmlns:a16="http://schemas.microsoft.com/office/drawing/2014/main" id="{E2DF3B48-5CA8-994F-A2BD-8025E09C70EA}"/>
              </a:ext>
            </a:extLst>
          </p:cNvPr>
          <p:cNvSpPr txBox="1"/>
          <p:nvPr/>
        </p:nvSpPr>
        <p:spPr>
          <a:xfrm>
            <a:off x="9809618" y="6657945"/>
            <a:ext cx="2382382"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no.wikipedia.org/wiki/Fil:Muslim_World.png">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27898854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2A239632-5739-154B-9155-BBD53C00B209}"/>
              </a:ext>
            </a:extLst>
          </p:cNvPr>
          <p:cNvSpPr>
            <a:spLocks noGrp="1"/>
          </p:cNvSpPr>
          <p:nvPr>
            <p:ph type="title"/>
          </p:nvPr>
        </p:nvSpPr>
        <p:spPr>
          <a:xfrm>
            <a:off x="1616054" y="114301"/>
            <a:ext cx="8959893" cy="414338"/>
          </a:xfrm>
        </p:spPr>
        <p:txBody>
          <a:bodyPr anchor="b">
            <a:normAutofit fontScale="90000"/>
          </a:bodyPr>
          <a:lstStyle/>
          <a:p>
            <a:pPr algn="ctr"/>
            <a:endParaRPr lang="sv-SE" sz="3200" dirty="0">
              <a:solidFill>
                <a:schemeClr val="tx1">
                  <a:lumMod val="65000"/>
                  <a:lumOff val="35000"/>
                </a:schemeClr>
              </a:solidFill>
            </a:endParaRPr>
          </a:p>
        </p:txBody>
      </p:sp>
      <p:sp>
        <p:nvSpPr>
          <p:cNvPr id="3" name="Platshållare för innehåll 2">
            <a:extLst>
              <a:ext uri="{FF2B5EF4-FFF2-40B4-BE49-F238E27FC236}">
                <a16:creationId xmlns:a16="http://schemas.microsoft.com/office/drawing/2014/main" id="{1466918A-04A6-784E-9BF1-80EAFA371238}"/>
              </a:ext>
            </a:extLst>
          </p:cNvPr>
          <p:cNvSpPr>
            <a:spLocks noGrp="1"/>
          </p:cNvSpPr>
          <p:nvPr>
            <p:ph idx="1"/>
          </p:nvPr>
        </p:nvSpPr>
        <p:spPr>
          <a:xfrm>
            <a:off x="1243013" y="1114425"/>
            <a:ext cx="9615487" cy="4482440"/>
          </a:xfrm>
        </p:spPr>
        <p:txBody>
          <a:bodyPr anchor="t">
            <a:normAutofit/>
          </a:bodyPr>
          <a:lstStyle/>
          <a:p>
            <a:r>
              <a:rPr lang="sv-SE" dirty="0">
                <a:solidFill>
                  <a:schemeClr val="tx1">
                    <a:lumMod val="65000"/>
                    <a:lumOff val="35000"/>
                  </a:schemeClr>
                </a:solidFill>
              </a:rPr>
              <a:t>Muhammed flyttade till Medina skedde år 622 och det är detta år den muslimska tideräkningen startar. </a:t>
            </a:r>
          </a:p>
          <a:p>
            <a:endParaRPr lang="sv-SE" dirty="0">
              <a:solidFill>
                <a:schemeClr val="tx1">
                  <a:lumMod val="65000"/>
                  <a:lumOff val="35000"/>
                </a:schemeClr>
              </a:solidFill>
            </a:endParaRPr>
          </a:p>
          <a:p>
            <a:r>
              <a:rPr lang="sv-SE" dirty="0">
                <a:solidFill>
                  <a:schemeClr val="tx1">
                    <a:lumMod val="65000"/>
                    <a:lumOff val="35000"/>
                  </a:schemeClr>
                </a:solidFill>
              </a:rPr>
              <a:t>I Medina fortsätter Muhammed predika och sprida Allahs ord, han fick även här fler uppenbarelser. Han återvänder till </a:t>
            </a:r>
            <a:r>
              <a:rPr lang="sv-SE" dirty="0" err="1">
                <a:solidFill>
                  <a:schemeClr val="tx1">
                    <a:lumMod val="65000"/>
                    <a:lumOff val="35000"/>
                  </a:schemeClr>
                </a:solidFill>
              </a:rPr>
              <a:t>Mekka</a:t>
            </a:r>
            <a:r>
              <a:rPr lang="sv-SE" dirty="0">
                <a:solidFill>
                  <a:schemeClr val="tx1">
                    <a:lumMod val="65000"/>
                    <a:lumOff val="35000"/>
                  </a:schemeClr>
                </a:solidFill>
              </a:rPr>
              <a:t> 630 och dör där 632.</a:t>
            </a:r>
          </a:p>
          <a:p>
            <a:pPr marL="0" indent="0">
              <a:buNone/>
            </a:pPr>
            <a:r>
              <a:rPr lang="sv-SE" dirty="0">
                <a:solidFill>
                  <a:schemeClr val="tx1">
                    <a:lumMod val="65000"/>
                    <a:lumOff val="35000"/>
                  </a:schemeClr>
                </a:solidFill>
              </a:rPr>
              <a:t> </a:t>
            </a:r>
          </a:p>
          <a:p>
            <a:endParaRPr lang="sv-SE" sz="2000" dirty="0">
              <a:solidFill>
                <a:schemeClr val="tx1">
                  <a:lumMod val="65000"/>
                  <a:lumOff val="35000"/>
                </a:schemeClr>
              </a:solidFill>
            </a:endParaRPr>
          </a:p>
        </p:txBody>
      </p:sp>
    </p:spTree>
    <p:extLst>
      <p:ext uri="{BB962C8B-B14F-4D97-AF65-F5344CB8AC3E}">
        <p14:creationId xmlns:p14="http://schemas.microsoft.com/office/powerpoint/2010/main" val="307814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D6ED24AD-298C-CA49-A89F-B192EC5A4D36}"/>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b="15414"/>
          <a:stretch/>
        </p:blipFill>
        <p:spPr>
          <a:xfrm>
            <a:off x="20" y="1"/>
            <a:ext cx="12191980" cy="6857999"/>
          </a:xfrm>
          <a:prstGeom prst="rect">
            <a:avLst/>
          </a:prstGeom>
        </p:spPr>
      </p:pic>
      <p:sp>
        <p:nvSpPr>
          <p:cNvPr id="2" name="Rubrik 1">
            <a:extLst>
              <a:ext uri="{FF2B5EF4-FFF2-40B4-BE49-F238E27FC236}">
                <a16:creationId xmlns:a16="http://schemas.microsoft.com/office/drawing/2014/main" id="{6256DACE-E09D-7D47-A9D1-B14FECC2BCA0}"/>
              </a:ext>
            </a:extLst>
          </p:cNvPr>
          <p:cNvSpPr>
            <a:spLocks noGrp="1"/>
          </p:cNvSpPr>
          <p:nvPr>
            <p:ph type="title"/>
          </p:nvPr>
        </p:nvSpPr>
        <p:spPr>
          <a:xfrm>
            <a:off x="838201" y="1065862"/>
            <a:ext cx="3313164" cy="4726276"/>
          </a:xfrm>
        </p:spPr>
        <p:txBody>
          <a:bodyPr>
            <a:normAutofit/>
          </a:bodyPr>
          <a:lstStyle/>
          <a:p>
            <a:pPr algn="r"/>
            <a:r>
              <a:rPr lang="sv-SE" sz="4000" b="1" dirty="0">
                <a:solidFill>
                  <a:srgbClr val="FFFFFF"/>
                </a:solidFill>
              </a:rPr>
              <a:t>Texter</a:t>
            </a:r>
            <a:br>
              <a:rPr lang="sv-SE" sz="4000" b="1" dirty="0">
                <a:solidFill>
                  <a:srgbClr val="FFFFFF"/>
                </a:solidFill>
              </a:rPr>
            </a:br>
            <a:endParaRPr lang="sv-SE" sz="4000" dirty="0">
              <a:solidFill>
                <a:srgbClr val="FFFFFF"/>
              </a:solidFill>
            </a:endParaRPr>
          </a:p>
        </p:txBody>
      </p:sp>
      <p:cxnSp>
        <p:nvCxnSpPr>
          <p:cNvPr id="20"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C31FDDE2-0E12-5F49-A6B4-A4EE85428FED}"/>
              </a:ext>
            </a:extLst>
          </p:cNvPr>
          <p:cNvSpPr>
            <a:spLocks noGrp="1"/>
          </p:cNvSpPr>
          <p:nvPr>
            <p:ph idx="1"/>
          </p:nvPr>
        </p:nvSpPr>
        <p:spPr>
          <a:xfrm>
            <a:off x="4653372" y="157163"/>
            <a:ext cx="7538627" cy="6500781"/>
          </a:xfrm>
        </p:spPr>
        <p:txBody>
          <a:bodyPr anchor="ctr">
            <a:normAutofit/>
          </a:bodyPr>
          <a:lstStyle/>
          <a:p>
            <a:r>
              <a:rPr lang="sv-SE" b="1" dirty="0">
                <a:solidFill>
                  <a:srgbClr val="FFFFFF"/>
                </a:solidFill>
              </a:rPr>
              <a:t>Koranen </a:t>
            </a:r>
            <a:endParaRPr lang="sv-SE" dirty="0">
              <a:solidFill>
                <a:srgbClr val="FFFFFF"/>
              </a:solidFill>
            </a:endParaRPr>
          </a:p>
          <a:p>
            <a:pPr lvl="0"/>
            <a:r>
              <a:rPr lang="sv-SE" sz="2400" dirty="0">
                <a:solidFill>
                  <a:srgbClr val="FFFFFF"/>
                </a:solidFill>
              </a:rPr>
              <a:t>Suror – Koranen är indelad i Suror/kapitel, de flesta långa suror är i början av koranen och de kortare finner man längre bak. Den är kronologiskt bakvänd. – om det finns motsägningar – hålla sig till den senaste. </a:t>
            </a:r>
          </a:p>
          <a:p>
            <a:r>
              <a:rPr lang="sv-SE" sz="2400" b="1" dirty="0" err="1">
                <a:solidFill>
                  <a:srgbClr val="FFFFFF"/>
                </a:solidFill>
              </a:rPr>
              <a:t>Hadither</a:t>
            </a:r>
            <a:r>
              <a:rPr lang="sv-SE" sz="2400" b="1" dirty="0">
                <a:solidFill>
                  <a:srgbClr val="FFFFFF"/>
                </a:solidFill>
              </a:rPr>
              <a:t> </a:t>
            </a:r>
            <a:r>
              <a:rPr lang="sv-SE" sz="2400" dirty="0">
                <a:solidFill>
                  <a:srgbClr val="FFFFFF"/>
                </a:solidFill>
              </a:rPr>
              <a:t>– Berättelser om Muhammed och islams första tid. delvis källkritiska själva. </a:t>
            </a:r>
          </a:p>
          <a:p>
            <a:r>
              <a:rPr lang="sv-SE" sz="2400" b="1" dirty="0" err="1">
                <a:solidFill>
                  <a:srgbClr val="FFFFFF"/>
                </a:solidFill>
              </a:rPr>
              <a:t>Siror</a:t>
            </a:r>
            <a:r>
              <a:rPr lang="sv-SE" sz="2400" dirty="0">
                <a:solidFill>
                  <a:srgbClr val="FFFFFF"/>
                </a:solidFill>
              </a:rPr>
              <a:t> – Mer sammanhängande längre berättelser om Muhammeds liv, en sorts biografi, skrivs fortfarande nya.</a:t>
            </a:r>
          </a:p>
          <a:p>
            <a:r>
              <a:rPr lang="sv-SE" sz="2400" b="1" dirty="0" err="1">
                <a:solidFill>
                  <a:srgbClr val="FFFFFF"/>
                </a:solidFill>
              </a:rPr>
              <a:t>Sunna</a:t>
            </a:r>
            <a:r>
              <a:rPr lang="sv-SE" sz="2400" b="1" dirty="0">
                <a:solidFill>
                  <a:srgbClr val="FFFFFF"/>
                </a:solidFill>
              </a:rPr>
              <a:t> </a:t>
            </a:r>
            <a:r>
              <a:rPr lang="sv-SE" sz="2400" dirty="0">
                <a:solidFill>
                  <a:srgbClr val="FFFFFF"/>
                </a:solidFill>
              </a:rPr>
              <a:t>– </a:t>
            </a:r>
            <a:r>
              <a:rPr lang="sv-SE" sz="2400" dirty="0" err="1">
                <a:solidFill>
                  <a:srgbClr val="FFFFFF"/>
                </a:solidFill>
              </a:rPr>
              <a:t>Hälp</a:t>
            </a:r>
            <a:r>
              <a:rPr lang="sv-SE" sz="2400" dirty="0">
                <a:solidFill>
                  <a:srgbClr val="FFFFFF"/>
                </a:solidFill>
              </a:rPr>
              <a:t> att tolka koranen, </a:t>
            </a:r>
            <a:r>
              <a:rPr lang="sv-SE" sz="2400" dirty="0" err="1">
                <a:solidFill>
                  <a:srgbClr val="FFFFFF"/>
                </a:solidFill>
              </a:rPr>
              <a:t>muhammeds</a:t>
            </a:r>
            <a:r>
              <a:rPr lang="sv-SE" sz="2400" dirty="0">
                <a:solidFill>
                  <a:srgbClr val="FFFFFF"/>
                </a:solidFill>
              </a:rPr>
              <a:t> exempel, traditionell praxis. </a:t>
            </a:r>
          </a:p>
          <a:p>
            <a:r>
              <a:rPr lang="sv-SE" sz="2400" b="1" dirty="0">
                <a:solidFill>
                  <a:srgbClr val="FFFFFF"/>
                </a:solidFill>
              </a:rPr>
              <a:t>Sharia </a:t>
            </a:r>
            <a:r>
              <a:rPr lang="sv-SE" sz="2400" dirty="0">
                <a:solidFill>
                  <a:srgbClr val="FFFFFF"/>
                </a:solidFill>
              </a:rPr>
              <a:t>– samlingsterm för de lagar och regler som man anser sig finna i Koranen och i </a:t>
            </a:r>
            <a:r>
              <a:rPr lang="sv-SE" sz="2400" dirty="0" err="1">
                <a:solidFill>
                  <a:srgbClr val="FFFFFF"/>
                </a:solidFill>
              </a:rPr>
              <a:t>sunna</a:t>
            </a:r>
            <a:r>
              <a:rPr lang="sv-SE" sz="2400" dirty="0">
                <a:solidFill>
                  <a:srgbClr val="FFFFFF"/>
                </a:solidFill>
              </a:rPr>
              <a:t>. </a:t>
            </a:r>
            <a:r>
              <a:rPr lang="sv-SE" sz="2400" dirty="0" err="1">
                <a:solidFill>
                  <a:srgbClr val="FFFFFF"/>
                </a:solidFill>
              </a:rPr>
              <a:t>Valtet</a:t>
            </a:r>
            <a:r>
              <a:rPr lang="sv-SE" sz="2400" dirty="0">
                <a:solidFill>
                  <a:srgbClr val="FFFFFF"/>
                </a:solidFill>
              </a:rPr>
              <a:t> av </a:t>
            </a:r>
            <a:r>
              <a:rPr lang="sv-SE" sz="2400" dirty="0" err="1">
                <a:solidFill>
                  <a:srgbClr val="FFFFFF"/>
                </a:solidFill>
              </a:rPr>
              <a:t>tolknignsauktoriet</a:t>
            </a:r>
            <a:r>
              <a:rPr lang="sv-SE" sz="2400" dirty="0">
                <a:solidFill>
                  <a:srgbClr val="FFFFFF"/>
                </a:solidFill>
              </a:rPr>
              <a:t> gör stor betydelse för förståelsen av sharia. </a:t>
            </a:r>
          </a:p>
          <a:p>
            <a:endParaRPr lang="sv-SE" sz="1700" dirty="0">
              <a:solidFill>
                <a:srgbClr val="FFFFFF"/>
              </a:solidFill>
            </a:endParaRPr>
          </a:p>
        </p:txBody>
      </p:sp>
      <p:sp>
        <p:nvSpPr>
          <p:cNvPr id="6" name="textruta 5">
            <a:extLst>
              <a:ext uri="{FF2B5EF4-FFF2-40B4-BE49-F238E27FC236}">
                <a16:creationId xmlns:a16="http://schemas.microsoft.com/office/drawing/2014/main" id="{50F654F6-B316-E446-8B0F-6CD7AF4A3EFD}"/>
              </a:ext>
            </a:extLst>
          </p:cNvPr>
          <p:cNvSpPr txBox="1"/>
          <p:nvPr/>
        </p:nvSpPr>
        <p:spPr>
          <a:xfrm>
            <a:off x="9809617" y="6657945"/>
            <a:ext cx="2382383"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en.wikipedia.org/wiki/File:Hadith_al-Bukhari_manuscript.jpg">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8558458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Rubrik 1">
            <a:extLst>
              <a:ext uri="{FF2B5EF4-FFF2-40B4-BE49-F238E27FC236}">
                <a16:creationId xmlns:a16="http://schemas.microsoft.com/office/drawing/2014/main" id="{22CCBA7E-2CF0-C746-9A7C-6D2A52E63394}"/>
              </a:ext>
            </a:extLst>
          </p:cNvPr>
          <p:cNvSpPr>
            <a:spLocks noGrp="1"/>
          </p:cNvSpPr>
          <p:nvPr>
            <p:ph type="title"/>
          </p:nvPr>
        </p:nvSpPr>
        <p:spPr>
          <a:xfrm>
            <a:off x="1179226" y="0"/>
            <a:ext cx="9833548" cy="863101"/>
          </a:xfrm>
        </p:spPr>
        <p:txBody>
          <a:bodyPr anchor="b">
            <a:normAutofit/>
          </a:bodyPr>
          <a:lstStyle/>
          <a:p>
            <a:r>
              <a:rPr lang="sv-SE" sz="3600">
                <a:solidFill>
                  <a:schemeClr val="tx2"/>
                </a:solidFill>
              </a:rPr>
              <a:t>Riktingar inom islam </a:t>
            </a: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Platshållare för innehåll 2">
            <a:extLst>
              <a:ext uri="{FF2B5EF4-FFF2-40B4-BE49-F238E27FC236}">
                <a16:creationId xmlns:a16="http://schemas.microsoft.com/office/drawing/2014/main" id="{509E849E-6F2B-5C41-870C-CF4B42F3EB94}"/>
              </a:ext>
            </a:extLst>
          </p:cNvPr>
          <p:cNvSpPr>
            <a:spLocks noGrp="1"/>
          </p:cNvSpPr>
          <p:nvPr>
            <p:ph idx="1"/>
          </p:nvPr>
        </p:nvSpPr>
        <p:spPr>
          <a:xfrm>
            <a:off x="328613" y="863101"/>
            <a:ext cx="11487150" cy="5623424"/>
          </a:xfrm>
        </p:spPr>
        <p:txBody>
          <a:bodyPr anchor="ctr">
            <a:normAutofit/>
          </a:bodyPr>
          <a:lstStyle/>
          <a:p>
            <a:r>
              <a:rPr lang="sv-SE" dirty="0">
                <a:solidFill>
                  <a:schemeClr val="tx2"/>
                </a:solidFill>
              </a:rPr>
              <a:t>Islam en enhet som går över nationella och kulturella gränser, alla följer koranen. </a:t>
            </a:r>
          </a:p>
          <a:p>
            <a:r>
              <a:rPr lang="sv-SE" dirty="0">
                <a:solidFill>
                  <a:schemeClr val="tx2"/>
                </a:solidFill>
              </a:rPr>
              <a:t>Ändå tolkas källorna på olika sätt och detta har lett till splittringar inom islam.  </a:t>
            </a:r>
          </a:p>
          <a:p>
            <a:r>
              <a:rPr lang="sv-SE" dirty="0">
                <a:solidFill>
                  <a:schemeClr val="tx2"/>
                </a:solidFill>
              </a:rPr>
              <a:t>När islam sprids kommer frågor som vad gör man med folk som inte är muslimer? Eller områden där islam är en minoritetsreligion? </a:t>
            </a:r>
          </a:p>
          <a:p>
            <a:r>
              <a:rPr lang="sv-SE" dirty="0">
                <a:solidFill>
                  <a:schemeClr val="tx2"/>
                </a:solidFill>
              </a:rPr>
              <a:t>Antingen regerar islam eller befinner sig islam i konflikt med omvärlden.  </a:t>
            </a:r>
          </a:p>
          <a:p>
            <a:r>
              <a:rPr lang="sv-SE" dirty="0">
                <a:solidFill>
                  <a:schemeClr val="tx2"/>
                </a:solidFill>
              </a:rPr>
              <a:t>Det bästa sättet att vittna om islam är att utöva religionen i fred med resten av samhället.</a:t>
            </a:r>
          </a:p>
        </p:txBody>
      </p:sp>
    </p:spTree>
    <p:extLst>
      <p:ext uri="{BB962C8B-B14F-4D97-AF65-F5344CB8AC3E}">
        <p14:creationId xmlns:p14="http://schemas.microsoft.com/office/powerpoint/2010/main" val="164724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BGRectangle">
            <a:extLst>
              <a:ext uri="{FF2B5EF4-FFF2-40B4-BE49-F238E27FC236}">
                <a16:creationId xmlns:a16="http://schemas.microsoft.com/office/drawing/2014/main" id="{16BC098D-086C-4307-9083-7A7CF6D5C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88D751D-0DD2-441B-8F53-769CC95FB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dobjekt 4" descr="En bild som visar karta&#10;&#10;Automatiskt genererad beskrivning">
            <a:extLst>
              <a:ext uri="{FF2B5EF4-FFF2-40B4-BE49-F238E27FC236}">
                <a16:creationId xmlns:a16="http://schemas.microsoft.com/office/drawing/2014/main" id="{A92920C3-E0F9-0F40-BC53-36D3B7D8220E}"/>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l="1912" r="16311" b="1"/>
          <a:stretch/>
        </p:blipFill>
        <p:spPr>
          <a:xfrm>
            <a:off x="20" y="1"/>
            <a:ext cx="12191980" cy="6857999"/>
          </a:xfrm>
          <a:prstGeom prst="rect">
            <a:avLst/>
          </a:prstGeom>
        </p:spPr>
      </p:pic>
      <p:sp>
        <p:nvSpPr>
          <p:cNvPr id="2" name="Rubrik 1">
            <a:extLst>
              <a:ext uri="{FF2B5EF4-FFF2-40B4-BE49-F238E27FC236}">
                <a16:creationId xmlns:a16="http://schemas.microsoft.com/office/drawing/2014/main" id="{6F94473C-1517-A143-AE2A-EC03D539FEA7}"/>
              </a:ext>
            </a:extLst>
          </p:cNvPr>
          <p:cNvSpPr>
            <a:spLocks noGrp="1"/>
          </p:cNvSpPr>
          <p:nvPr>
            <p:ph type="title"/>
          </p:nvPr>
        </p:nvSpPr>
        <p:spPr>
          <a:xfrm>
            <a:off x="7859437" y="957695"/>
            <a:ext cx="3494362" cy="4930246"/>
          </a:xfrm>
        </p:spPr>
        <p:txBody>
          <a:bodyPr>
            <a:normAutofit/>
          </a:bodyPr>
          <a:lstStyle/>
          <a:p>
            <a:pPr algn="r"/>
            <a:r>
              <a:rPr lang="sv-SE">
                <a:solidFill>
                  <a:schemeClr val="bg1"/>
                </a:solidFill>
              </a:rPr>
              <a:t>Shia &amp; Sunni </a:t>
            </a:r>
          </a:p>
        </p:txBody>
      </p:sp>
      <p:sp>
        <p:nvSpPr>
          <p:cNvPr id="3" name="Platshållare för innehåll 2">
            <a:extLst>
              <a:ext uri="{FF2B5EF4-FFF2-40B4-BE49-F238E27FC236}">
                <a16:creationId xmlns:a16="http://schemas.microsoft.com/office/drawing/2014/main" id="{D4A5A398-5F42-4844-8E14-A06BBC2EDF9A}"/>
              </a:ext>
            </a:extLst>
          </p:cNvPr>
          <p:cNvSpPr>
            <a:spLocks noGrp="1"/>
          </p:cNvSpPr>
          <p:nvPr>
            <p:ph idx="1"/>
          </p:nvPr>
        </p:nvSpPr>
        <p:spPr>
          <a:xfrm>
            <a:off x="314326" y="257175"/>
            <a:ext cx="6920710" cy="6400770"/>
          </a:xfrm>
        </p:spPr>
        <p:txBody>
          <a:bodyPr anchor="ctr">
            <a:normAutofit/>
          </a:bodyPr>
          <a:lstStyle/>
          <a:p>
            <a:r>
              <a:rPr lang="sv-SE" sz="2400" dirty="0">
                <a:solidFill>
                  <a:schemeClr val="bg1"/>
                </a:solidFill>
              </a:rPr>
              <a:t>Vem skulle efterträda Muhammed som ledare för islam – kalif</a:t>
            </a:r>
          </a:p>
          <a:p>
            <a:endParaRPr lang="sv-SE" sz="2400" dirty="0">
              <a:solidFill>
                <a:schemeClr val="bg1"/>
              </a:solidFill>
            </a:endParaRPr>
          </a:p>
          <a:p>
            <a:r>
              <a:rPr lang="sv-SE" sz="2400" b="1" dirty="0">
                <a:solidFill>
                  <a:schemeClr val="bg1"/>
                </a:solidFill>
              </a:rPr>
              <a:t>Sunni</a:t>
            </a:r>
            <a:r>
              <a:rPr lang="sv-SE" sz="2400" dirty="0">
                <a:solidFill>
                  <a:schemeClr val="bg1"/>
                </a:solidFill>
              </a:rPr>
              <a:t> – 90% av världens muslimer räknas som sunniter. </a:t>
            </a:r>
          </a:p>
          <a:p>
            <a:r>
              <a:rPr lang="sv-SE" sz="2400" dirty="0" err="1">
                <a:solidFill>
                  <a:schemeClr val="bg1"/>
                </a:solidFill>
              </a:rPr>
              <a:t>Sunna</a:t>
            </a:r>
            <a:r>
              <a:rPr lang="sv-SE" sz="2400" dirty="0">
                <a:solidFill>
                  <a:schemeClr val="bg1"/>
                </a:solidFill>
              </a:rPr>
              <a:t> var viktigast när Muhammeds efterträdare skulle väljas.</a:t>
            </a:r>
          </a:p>
          <a:p>
            <a:r>
              <a:rPr lang="sv-SE" sz="2400" dirty="0">
                <a:solidFill>
                  <a:schemeClr val="bg1"/>
                </a:solidFill>
              </a:rPr>
              <a:t>Därför valdes Abu </a:t>
            </a:r>
            <a:r>
              <a:rPr lang="sv-SE" sz="2400" dirty="0" err="1">
                <a:solidFill>
                  <a:schemeClr val="bg1"/>
                </a:solidFill>
              </a:rPr>
              <a:t>Bakr</a:t>
            </a:r>
            <a:r>
              <a:rPr lang="sv-SE" sz="2400" dirty="0">
                <a:solidFill>
                  <a:schemeClr val="bg1"/>
                </a:solidFill>
              </a:rPr>
              <a:t>, som varit en av Muhammeds tidigaste följeslagare, till kalif. Umar, </a:t>
            </a:r>
            <a:r>
              <a:rPr lang="sv-SE" sz="2400" dirty="0" err="1">
                <a:solidFill>
                  <a:schemeClr val="bg1"/>
                </a:solidFill>
              </a:rPr>
              <a:t>Uthman</a:t>
            </a:r>
            <a:r>
              <a:rPr lang="sv-SE" sz="2400" dirty="0">
                <a:solidFill>
                  <a:schemeClr val="bg1"/>
                </a:solidFill>
              </a:rPr>
              <a:t> &amp; Ali – de fyra första kaliferna.</a:t>
            </a:r>
          </a:p>
          <a:p>
            <a:r>
              <a:rPr lang="sv-SE" sz="2400" dirty="0">
                <a:solidFill>
                  <a:schemeClr val="bg1"/>
                </a:solidFill>
              </a:rPr>
              <a:t>Flera stora kalifat genom historien. </a:t>
            </a:r>
          </a:p>
          <a:p>
            <a:r>
              <a:rPr lang="sv-SE" sz="2400" dirty="0">
                <a:solidFill>
                  <a:schemeClr val="bg1"/>
                </a:solidFill>
              </a:rPr>
              <a:t>Sunnitiska Lagskolor – olika uppfattningar och perspektiv på koranen och </a:t>
            </a:r>
            <a:r>
              <a:rPr lang="sv-SE" sz="2400" dirty="0" err="1">
                <a:solidFill>
                  <a:schemeClr val="bg1"/>
                </a:solidFill>
              </a:rPr>
              <a:t>sunna</a:t>
            </a:r>
            <a:r>
              <a:rPr lang="sv-SE" sz="2400" dirty="0">
                <a:solidFill>
                  <a:schemeClr val="bg1"/>
                </a:solidFill>
              </a:rPr>
              <a:t>.</a:t>
            </a:r>
          </a:p>
          <a:p>
            <a:endParaRPr lang="sv-SE" sz="2400" dirty="0">
              <a:solidFill>
                <a:schemeClr val="bg1"/>
              </a:solidFill>
            </a:endParaRPr>
          </a:p>
          <a:p>
            <a:endParaRPr lang="sv-SE" sz="2200" dirty="0">
              <a:solidFill>
                <a:schemeClr val="bg1"/>
              </a:solidFill>
            </a:endParaRPr>
          </a:p>
        </p:txBody>
      </p:sp>
      <p:sp>
        <p:nvSpPr>
          <p:cNvPr id="22" name="!!Line">
            <a:extLst>
              <a:ext uri="{FF2B5EF4-FFF2-40B4-BE49-F238E27FC236}">
                <a16:creationId xmlns:a16="http://schemas.microsoft.com/office/drawing/2014/main" id="{4EC84052-44EC-43C9-822F-65E473CBD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2184" y="2209249"/>
            <a:ext cx="27432" cy="2505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28C1E4FD-12F4-784D-9E71-F1E06D19D78B}"/>
              </a:ext>
            </a:extLst>
          </p:cNvPr>
          <p:cNvSpPr txBox="1"/>
          <p:nvPr/>
        </p:nvSpPr>
        <p:spPr>
          <a:xfrm>
            <a:off x="9809618" y="6657945"/>
            <a:ext cx="2382382"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commons.wikimedia.org/wiki/file:islam_by_country.svg">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367977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4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29A0294B-500B-244C-9E76-74DCFF21F67E}"/>
              </a:ext>
            </a:extLst>
          </p:cNvPr>
          <p:cNvSpPr>
            <a:spLocks noGrp="1"/>
          </p:cNvSpPr>
          <p:nvPr>
            <p:ph type="title"/>
          </p:nvPr>
        </p:nvSpPr>
        <p:spPr>
          <a:xfrm>
            <a:off x="871220" y="252026"/>
            <a:ext cx="6006192" cy="1219587"/>
          </a:xfrm>
        </p:spPr>
        <p:txBody>
          <a:bodyPr>
            <a:normAutofit/>
          </a:bodyPr>
          <a:lstStyle/>
          <a:p>
            <a:r>
              <a:rPr lang="sv-SE" dirty="0">
                <a:solidFill>
                  <a:srgbClr val="764438"/>
                </a:solidFill>
              </a:rPr>
              <a:t>Sunni &amp; Shia </a:t>
            </a:r>
          </a:p>
        </p:txBody>
      </p:sp>
      <p:sp>
        <p:nvSpPr>
          <p:cNvPr id="3" name="Platshållare för innehåll 2">
            <a:extLst>
              <a:ext uri="{FF2B5EF4-FFF2-40B4-BE49-F238E27FC236}">
                <a16:creationId xmlns:a16="http://schemas.microsoft.com/office/drawing/2014/main" id="{DD63FC45-7CDC-0441-B715-6DDD8803A3AE}"/>
              </a:ext>
            </a:extLst>
          </p:cNvPr>
          <p:cNvSpPr>
            <a:spLocks noGrp="1"/>
          </p:cNvSpPr>
          <p:nvPr>
            <p:ph idx="1"/>
          </p:nvPr>
        </p:nvSpPr>
        <p:spPr>
          <a:xfrm>
            <a:off x="233680" y="1243013"/>
            <a:ext cx="7126786" cy="4933949"/>
          </a:xfrm>
        </p:spPr>
        <p:txBody>
          <a:bodyPr>
            <a:normAutofit/>
          </a:bodyPr>
          <a:lstStyle/>
          <a:p>
            <a:r>
              <a:rPr lang="sv-SE" sz="2400" b="1" dirty="0">
                <a:solidFill>
                  <a:srgbClr val="764438"/>
                </a:solidFill>
              </a:rPr>
              <a:t>Shia –  </a:t>
            </a:r>
            <a:r>
              <a:rPr lang="sv-SE" sz="2400" b="1" dirty="0" err="1">
                <a:solidFill>
                  <a:srgbClr val="764438"/>
                </a:solidFill>
              </a:rPr>
              <a:t>shiat</a:t>
            </a:r>
            <a:r>
              <a:rPr lang="sv-SE" sz="2400" b="1" dirty="0">
                <a:solidFill>
                  <a:srgbClr val="764438"/>
                </a:solidFill>
              </a:rPr>
              <a:t> Ali = Alis parti</a:t>
            </a:r>
          </a:p>
          <a:p>
            <a:r>
              <a:rPr lang="sv-SE" sz="2400" dirty="0">
                <a:solidFill>
                  <a:srgbClr val="764438"/>
                </a:solidFill>
              </a:rPr>
              <a:t>Muhammeds </a:t>
            </a:r>
            <a:r>
              <a:rPr lang="sv-SE" sz="2400" dirty="0" err="1">
                <a:solidFill>
                  <a:srgbClr val="764438"/>
                </a:solidFill>
              </a:rPr>
              <a:t>eftersträdare</a:t>
            </a:r>
            <a:r>
              <a:rPr lang="sv-SE" sz="2400" dirty="0">
                <a:solidFill>
                  <a:srgbClr val="764438"/>
                </a:solidFill>
              </a:rPr>
              <a:t> skulle vara släkt med Muhammed, därmed anses enligt Shia att den </a:t>
            </a:r>
            <a:r>
              <a:rPr lang="sv-SE" sz="2400" dirty="0" err="1">
                <a:solidFill>
                  <a:srgbClr val="764438"/>
                </a:solidFill>
              </a:rPr>
              <a:t>fjärlde</a:t>
            </a:r>
            <a:r>
              <a:rPr lang="sv-SE" sz="2400" dirty="0">
                <a:solidFill>
                  <a:srgbClr val="764438"/>
                </a:solidFill>
              </a:rPr>
              <a:t> kalifen, Ali som den förste och sanne kalifen. </a:t>
            </a:r>
          </a:p>
          <a:p>
            <a:r>
              <a:rPr lang="sv-SE" sz="2400" dirty="0">
                <a:solidFill>
                  <a:srgbClr val="764438"/>
                </a:solidFill>
              </a:rPr>
              <a:t>Anser att deras ledare kan ta emot nya uppenbarelser från till till skillnad från den sunnitiska traditionen.</a:t>
            </a:r>
          </a:p>
          <a:p>
            <a:r>
              <a:rPr lang="sv-SE" sz="2400" dirty="0">
                <a:solidFill>
                  <a:srgbClr val="764438"/>
                </a:solidFill>
              </a:rPr>
              <a:t>10% av världens muslimer anses tillhöra Shiismen, men ca 40% av mellanösterns muslimer tillhör en shiitiska tradition. De är majoritet i Iran, Irak, </a:t>
            </a:r>
            <a:r>
              <a:rPr lang="sv-SE" sz="2400" dirty="0" err="1">
                <a:solidFill>
                  <a:srgbClr val="764438"/>
                </a:solidFill>
              </a:rPr>
              <a:t>azerbajan</a:t>
            </a:r>
            <a:r>
              <a:rPr lang="sv-SE" sz="2400" dirty="0">
                <a:solidFill>
                  <a:srgbClr val="764438"/>
                </a:solidFill>
              </a:rPr>
              <a:t> och Bahrain. </a:t>
            </a:r>
          </a:p>
          <a:p>
            <a:endParaRPr lang="sv-SE" sz="2000" b="1" dirty="0">
              <a:solidFill>
                <a:srgbClr val="764438"/>
              </a:solidFill>
            </a:endParaRPr>
          </a:p>
        </p:txBody>
      </p:sp>
      <p:sp>
        <p:nvSpPr>
          <p:cNvPr id="18" name="Rectangle 17">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764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objekt 7" descr="En bild som visar vägg, person, inomhus, har på sig&#10;&#10;Automatiskt genererad beskrivning">
            <a:extLst>
              <a:ext uri="{FF2B5EF4-FFF2-40B4-BE49-F238E27FC236}">
                <a16:creationId xmlns:a16="http://schemas.microsoft.com/office/drawing/2014/main" id="{6E84350D-554F-E946-A776-6509CD367C0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255" r="-1" b="-1"/>
          <a:stretch/>
        </p:blipFill>
        <p:spPr>
          <a:xfrm>
            <a:off x="7523826" y="862763"/>
            <a:ext cx="3788081" cy="5151142"/>
          </a:xfrm>
          <a:prstGeom prst="rect">
            <a:avLst/>
          </a:prstGeom>
        </p:spPr>
      </p:pic>
      <p:sp>
        <p:nvSpPr>
          <p:cNvPr id="9" name="textruta 8">
            <a:extLst>
              <a:ext uri="{FF2B5EF4-FFF2-40B4-BE49-F238E27FC236}">
                <a16:creationId xmlns:a16="http://schemas.microsoft.com/office/drawing/2014/main" id="{C53F707D-7A0F-6643-B5A8-AAE6E611BA7D}"/>
              </a:ext>
            </a:extLst>
          </p:cNvPr>
          <p:cNvSpPr txBox="1"/>
          <p:nvPr/>
        </p:nvSpPr>
        <p:spPr>
          <a:xfrm>
            <a:off x="8796475" y="5813850"/>
            <a:ext cx="2515432"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thaigoodview.com/node/47408">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sv-SE" sz="700">
              <a:solidFill>
                <a:srgbClr val="FFFFFF"/>
              </a:solidFill>
            </a:endParaRPr>
          </a:p>
        </p:txBody>
      </p:sp>
    </p:spTree>
    <p:extLst>
      <p:ext uri="{BB962C8B-B14F-4D97-AF65-F5344CB8AC3E}">
        <p14:creationId xmlns:p14="http://schemas.microsoft.com/office/powerpoint/2010/main" val="297417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person, svärd, vapen, mörk&#10;&#10;Automatiskt genererad beskrivning">
            <a:extLst>
              <a:ext uri="{FF2B5EF4-FFF2-40B4-BE49-F238E27FC236}">
                <a16:creationId xmlns:a16="http://schemas.microsoft.com/office/drawing/2014/main" id="{829D2952-CBFE-2A45-98BE-997CD89CFED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5462"/>
          <a:stretch/>
        </p:blipFill>
        <p:spPr>
          <a:xfrm>
            <a:off x="-1" y="10"/>
            <a:ext cx="12192000" cy="6857990"/>
          </a:xfrm>
          <a:prstGeom prst="rect">
            <a:avLst/>
          </a:prstGeom>
        </p:spPr>
      </p:pic>
      <p:sp>
        <p:nvSpPr>
          <p:cNvPr id="1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Rubrik 1">
            <a:extLst>
              <a:ext uri="{FF2B5EF4-FFF2-40B4-BE49-F238E27FC236}">
                <a16:creationId xmlns:a16="http://schemas.microsoft.com/office/drawing/2014/main" id="{DBC579E9-11CC-0B40-B3F0-38B6CC82F269}"/>
              </a:ext>
            </a:extLst>
          </p:cNvPr>
          <p:cNvSpPr>
            <a:spLocks noGrp="1"/>
          </p:cNvSpPr>
          <p:nvPr>
            <p:ph type="title"/>
          </p:nvPr>
        </p:nvSpPr>
        <p:spPr>
          <a:xfrm>
            <a:off x="709448" y="1913950"/>
            <a:ext cx="4204137" cy="1342754"/>
          </a:xfrm>
        </p:spPr>
        <p:txBody>
          <a:bodyPr>
            <a:normAutofit/>
          </a:bodyPr>
          <a:lstStyle/>
          <a:p>
            <a:pPr algn="ctr"/>
            <a:r>
              <a:rPr lang="sv-SE" sz="3600"/>
              <a:t>Sufism</a:t>
            </a:r>
          </a:p>
        </p:txBody>
      </p:sp>
      <p:cxnSp>
        <p:nvCxnSpPr>
          <p:cNvPr id="16" name="Straight Connector 15">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4BCD5D7D-ED17-F545-89E5-1E686CB47AA2}"/>
              </a:ext>
            </a:extLst>
          </p:cNvPr>
          <p:cNvSpPr>
            <a:spLocks noGrp="1"/>
          </p:cNvSpPr>
          <p:nvPr>
            <p:ph idx="1"/>
          </p:nvPr>
        </p:nvSpPr>
        <p:spPr>
          <a:xfrm>
            <a:off x="157163" y="2600325"/>
            <a:ext cx="5486399" cy="3829049"/>
          </a:xfrm>
        </p:spPr>
        <p:txBody>
          <a:bodyPr anchor="ctr">
            <a:normAutofit/>
          </a:bodyPr>
          <a:lstStyle/>
          <a:p>
            <a:r>
              <a:rPr lang="sv-SE" sz="2000" dirty="0"/>
              <a:t>Sufism finns inom både Sunni- och Shia-</a:t>
            </a:r>
            <a:r>
              <a:rPr lang="sv-SE" sz="2000" dirty="0" err="1"/>
              <a:t>isalm</a:t>
            </a:r>
            <a:r>
              <a:rPr lang="sv-SE" sz="2000" dirty="0"/>
              <a:t>. </a:t>
            </a:r>
          </a:p>
          <a:p>
            <a:r>
              <a:rPr lang="sv-SE" sz="2000" dirty="0"/>
              <a:t>Människans möte med Gud är centralt. </a:t>
            </a:r>
          </a:p>
          <a:p>
            <a:r>
              <a:rPr lang="sv-SE" sz="2000" dirty="0"/>
              <a:t>Mystik betonas – andlig gemenskap med Gud. </a:t>
            </a:r>
          </a:p>
          <a:p>
            <a:r>
              <a:rPr lang="sv-SE" sz="2000" dirty="0"/>
              <a:t>Meditation och stillhet. </a:t>
            </a:r>
          </a:p>
          <a:p>
            <a:r>
              <a:rPr lang="sv-SE" sz="2000" dirty="0"/>
              <a:t>Även dans och sång för att nå ett trancetillstånd</a:t>
            </a:r>
            <a:r>
              <a:rPr lang="sv-SE" sz="1800" dirty="0"/>
              <a:t>. </a:t>
            </a:r>
          </a:p>
        </p:txBody>
      </p:sp>
      <p:sp>
        <p:nvSpPr>
          <p:cNvPr id="9" name="textruta 8">
            <a:extLst>
              <a:ext uri="{FF2B5EF4-FFF2-40B4-BE49-F238E27FC236}">
                <a16:creationId xmlns:a16="http://schemas.microsoft.com/office/drawing/2014/main" id="{1D5D5BEE-489F-5646-BD43-D414BF07380E}"/>
              </a:ext>
            </a:extLst>
          </p:cNvPr>
          <p:cNvSpPr txBox="1"/>
          <p:nvPr/>
        </p:nvSpPr>
        <p:spPr>
          <a:xfrm>
            <a:off x="9929841" y="6657945"/>
            <a:ext cx="2262158"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www.pressenza.com/es/2015/11/muy-poca-gente-ama-a-dios-entrevista-con-wadud-sabate-maestro-sufi/">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sv-SE" sz="700">
              <a:solidFill>
                <a:srgbClr val="FFFFFF"/>
              </a:solidFill>
            </a:endParaRPr>
          </a:p>
        </p:txBody>
      </p:sp>
    </p:spTree>
    <p:extLst>
      <p:ext uri="{BB962C8B-B14F-4D97-AF65-F5344CB8AC3E}">
        <p14:creationId xmlns:p14="http://schemas.microsoft.com/office/powerpoint/2010/main" val="390637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Bildobjekt 20" descr="En bild som visar text&#10;&#10;Automatiskt genererad beskrivning">
            <a:extLst>
              <a:ext uri="{FF2B5EF4-FFF2-40B4-BE49-F238E27FC236}">
                <a16:creationId xmlns:a16="http://schemas.microsoft.com/office/drawing/2014/main" id="{57116673-40DB-D740-8D95-909CF3B7C6D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2114" t="9091" r="13242"/>
          <a:stretch/>
        </p:blipFill>
        <p:spPr>
          <a:xfrm>
            <a:off x="4157470" y="10"/>
            <a:ext cx="8034530" cy="6857990"/>
          </a:xfrm>
          <a:prstGeom prst="rect">
            <a:avLst/>
          </a:prstGeom>
        </p:spPr>
      </p:pic>
      <p:sp>
        <p:nvSpPr>
          <p:cNvPr id="28" name="Rectangle 27">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9417310D-5F7C-4648-AFBA-8AD03657D829}"/>
              </a:ext>
            </a:extLst>
          </p:cNvPr>
          <p:cNvSpPr>
            <a:spLocks noGrp="1"/>
          </p:cNvSpPr>
          <p:nvPr>
            <p:ph type="title"/>
          </p:nvPr>
        </p:nvSpPr>
        <p:spPr>
          <a:xfrm>
            <a:off x="371094" y="1161288"/>
            <a:ext cx="3438144" cy="1124712"/>
          </a:xfrm>
        </p:spPr>
        <p:txBody>
          <a:bodyPr anchor="b">
            <a:normAutofit/>
          </a:bodyPr>
          <a:lstStyle/>
          <a:p>
            <a:r>
              <a:rPr lang="sv-SE" sz="2600"/>
              <a:t>Koranen &amp; Muhammed </a:t>
            </a:r>
            <a:br>
              <a:rPr lang="sv-SE" sz="2600" b="1"/>
            </a:br>
            <a:endParaRPr lang="sv-SE" sz="2600"/>
          </a:p>
        </p:txBody>
      </p:sp>
      <p:sp>
        <p:nvSpPr>
          <p:cNvPr id="30" name="Rectangle 2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3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7B2F459F-ADED-1F4B-B3D0-40CE8B05F889}"/>
              </a:ext>
            </a:extLst>
          </p:cNvPr>
          <p:cNvSpPr>
            <a:spLocks noGrp="1"/>
          </p:cNvSpPr>
          <p:nvPr>
            <p:ph idx="1"/>
          </p:nvPr>
        </p:nvSpPr>
        <p:spPr>
          <a:xfrm>
            <a:off x="0" y="2718054"/>
            <a:ext cx="7443788" cy="3204972"/>
          </a:xfrm>
        </p:spPr>
        <p:txBody>
          <a:bodyPr anchor="t">
            <a:normAutofit fontScale="92500"/>
          </a:bodyPr>
          <a:lstStyle/>
          <a:p>
            <a:r>
              <a:rPr lang="sv-SE" sz="2400" dirty="0"/>
              <a:t>Enligt islam har Gud (Allah) framför allt gjort sig känd för människan genom al-</a:t>
            </a:r>
            <a:r>
              <a:rPr lang="sv-SE" sz="2400" dirty="0" err="1"/>
              <a:t>Quran</a:t>
            </a:r>
            <a:r>
              <a:rPr lang="sv-SE" sz="2400" dirty="0"/>
              <a:t> – Koranen. Denna ska Allah ha gett åt profeten Muhammed via ärkeängeln </a:t>
            </a:r>
            <a:r>
              <a:rPr lang="sv-SE" sz="2400" dirty="0" err="1"/>
              <a:t>Jabril</a:t>
            </a:r>
            <a:r>
              <a:rPr lang="sv-SE" sz="2400" dirty="0"/>
              <a:t> (Gabriel). </a:t>
            </a:r>
          </a:p>
          <a:p>
            <a:r>
              <a:rPr lang="sv-SE" sz="2400" dirty="0"/>
              <a:t>Koranen är det </a:t>
            </a:r>
            <a:r>
              <a:rPr lang="sv-SE" sz="2400" u="sng" dirty="0"/>
              <a:t>sista</a:t>
            </a:r>
            <a:r>
              <a:rPr lang="sv-SE" sz="2400" dirty="0"/>
              <a:t> förbundet mellan Gud och människan. </a:t>
            </a:r>
          </a:p>
          <a:p>
            <a:r>
              <a:rPr lang="sv-SE" sz="2400" dirty="0"/>
              <a:t>Enligt islamsk tro ska Allah ha uppenbarat koranen för Muhammed på arabiska, därför ser man enligt islam den arabiska versionen av koranen den korrekta och att den är ofelbar. </a:t>
            </a:r>
          </a:p>
          <a:p>
            <a:endParaRPr lang="sv-SE" sz="1400" dirty="0"/>
          </a:p>
        </p:txBody>
      </p:sp>
    </p:spTree>
    <p:extLst>
      <p:ext uri="{BB962C8B-B14F-4D97-AF65-F5344CB8AC3E}">
        <p14:creationId xmlns:p14="http://schemas.microsoft.com/office/powerpoint/2010/main" val="42308881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tshållare för innehåll 2">
            <a:extLst>
              <a:ext uri="{FF2B5EF4-FFF2-40B4-BE49-F238E27FC236}">
                <a16:creationId xmlns:a16="http://schemas.microsoft.com/office/drawing/2014/main" id="{B324C097-4D8F-F349-A14B-18547DE50E7F}"/>
              </a:ext>
            </a:extLst>
          </p:cNvPr>
          <p:cNvSpPr>
            <a:spLocks noGrp="1"/>
          </p:cNvSpPr>
          <p:nvPr>
            <p:ph idx="4294967295"/>
          </p:nvPr>
        </p:nvSpPr>
        <p:spPr>
          <a:xfrm>
            <a:off x="838200" y="591344"/>
            <a:ext cx="10515600" cy="5585619"/>
          </a:xfrm>
        </p:spPr>
        <p:txBody>
          <a:bodyPr vert="horz" lIns="91440" tIns="45720" rIns="91440" bIns="45720" rtlCol="0">
            <a:normAutofit/>
          </a:bodyPr>
          <a:lstStyle/>
          <a:p>
            <a:r>
              <a:rPr lang="sv-SE" dirty="0"/>
              <a:t>Därmed är alla översättningar av koranen enbart mer eller mindre bra tolkningar av den ursprungliga arabiska texten och ska man kunna tolka och först koranen ska man kunna läsa den på arabiska.</a:t>
            </a:r>
          </a:p>
          <a:p>
            <a:endParaRPr lang="sv-SE" dirty="0"/>
          </a:p>
          <a:p>
            <a:r>
              <a:rPr lang="sv-SE" dirty="0"/>
              <a:t>Koranen används främst för bön och tillbedjan, den riktar sig till den ”inre” människan med rel. Poesi som är tänkt att få muslimens hjärta att vända sig mot Gud. </a:t>
            </a:r>
          </a:p>
          <a:p>
            <a:endParaRPr lang="sv-SE" dirty="0"/>
          </a:p>
          <a:p>
            <a:r>
              <a:rPr lang="sv-SE" dirty="0" err="1"/>
              <a:t>Quran</a:t>
            </a:r>
            <a:r>
              <a:rPr lang="sv-SE" dirty="0"/>
              <a:t> – uppläsning. </a:t>
            </a:r>
          </a:p>
          <a:p>
            <a:endParaRPr lang="en-US" dirty="0"/>
          </a:p>
        </p:txBody>
      </p:sp>
    </p:spTree>
    <p:extLst>
      <p:ext uri="{BB962C8B-B14F-4D97-AF65-F5344CB8AC3E}">
        <p14:creationId xmlns:p14="http://schemas.microsoft.com/office/powerpoint/2010/main" val="165036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ruta 5">
            <a:extLst>
              <a:ext uri="{FF2B5EF4-FFF2-40B4-BE49-F238E27FC236}">
                <a16:creationId xmlns:a16="http://schemas.microsoft.com/office/drawing/2014/main" id="{9DB7CF34-414A-724C-8BB0-76FEB707B186}"/>
              </a:ext>
            </a:extLst>
          </p:cNvPr>
          <p:cNvSpPr txBox="1"/>
          <p:nvPr/>
        </p:nvSpPr>
        <p:spPr>
          <a:xfrm>
            <a:off x="11229746" y="4350868"/>
            <a:ext cx="456453" cy="1277273"/>
          </a:xfrm>
          <a:prstGeom prst="rect">
            <a:avLst/>
          </a:prstGeom>
          <a:solidFill>
            <a:srgbClr val="000000"/>
          </a:solidFill>
        </p:spPr>
        <p:txBody>
          <a:bodyPr wrap="square" rtlCol="0">
            <a:spAutoFit/>
          </a:bodyPr>
          <a:lstStyle/>
          <a:p>
            <a:pPr algn="r">
              <a:spcAft>
                <a:spcPts val="600"/>
              </a:spcAft>
            </a:pPr>
            <a:r>
              <a:rPr lang="sv-SE" sz="700">
                <a:solidFill>
                  <a:srgbClr val="FFFFFF"/>
                </a:solidFill>
                <a:hlinkClick r:id="rId2" tooltip="https://commons.wikimedia.org/wiki/File:1st-Shahada_white.jpg">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3"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pic>
        <p:nvPicPr>
          <p:cNvPr id="5" name="Bildobjekt 4" descr="En bild som visar text, whiteboardtavla&#10;&#10;Automatiskt genererad beskrivning">
            <a:extLst>
              <a:ext uri="{FF2B5EF4-FFF2-40B4-BE49-F238E27FC236}">
                <a16:creationId xmlns:a16="http://schemas.microsoft.com/office/drawing/2014/main" id="{A55C1A58-90B1-6A40-AE2E-2AF0751E3490}"/>
              </a:ext>
            </a:extLst>
          </p:cNvPr>
          <p:cNvPicPr>
            <a:picLocks noChangeAspect="1"/>
          </p:cNvPicPr>
          <p:nvPr/>
        </p:nvPicPr>
        <p:blipFill>
          <a:blip r:embed="rId4">
            <a:extLst>
              <a:ext uri="{837473B0-CC2E-450A-ABE3-18F120FF3D39}">
                <a1611:picAttrSrcUrl xmlns:a1611="http://schemas.microsoft.com/office/drawing/2016/11/main" r:id="rId2"/>
              </a:ext>
            </a:extLst>
          </a:blip>
          <a:stretch>
            <a:fillRect/>
          </a:stretch>
        </p:blipFill>
        <p:spPr>
          <a:xfrm>
            <a:off x="8862856" y="189030"/>
            <a:ext cx="2823343" cy="2117507"/>
          </a:xfrm>
          <a:prstGeom prst="rect">
            <a:avLst/>
          </a:prstGeom>
        </p:spPr>
      </p:pic>
      <p:sp>
        <p:nvSpPr>
          <p:cNvPr id="3" name="Platshållare för innehåll 2">
            <a:extLst>
              <a:ext uri="{FF2B5EF4-FFF2-40B4-BE49-F238E27FC236}">
                <a16:creationId xmlns:a16="http://schemas.microsoft.com/office/drawing/2014/main" id="{C05E6A54-DEEF-FB43-9E7B-6ADC597EEA69}"/>
              </a:ext>
            </a:extLst>
          </p:cNvPr>
          <p:cNvSpPr>
            <a:spLocks noGrp="1"/>
          </p:cNvSpPr>
          <p:nvPr>
            <p:ph idx="1"/>
          </p:nvPr>
        </p:nvSpPr>
        <p:spPr>
          <a:xfrm>
            <a:off x="643469" y="1782981"/>
            <a:ext cx="10586276" cy="4393982"/>
          </a:xfrm>
        </p:spPr>
        <p:txBody>
          <a:bodyPr>
            <a:normAutofit/>
          </a:bodyPr>
          <a:lstStyle/>
          <a:p>
            <a:r>
              <a:rPr lang="sv-SE" sz="2400" dirty="0"/>
              <a:t>Trosbekännelsen, </a:t>
            </a:r>
            <a:r>
              <a:rPr lang="sv-SE" sz="2400" dirty="0" err="1"/>
              <a:t>shahada</a:t>
            </a:r>
            <a:r>
              <a:rPr lang="sv-SE" sz="2400" dirty="0"/>
              <a:t> – ”Det finns ingen gud utom Gud, och Muhammed är hans sändebud.” </a:t>
            </a:r>
          </a:p>
          <a:p>
            <a:endParaRPr lang="sv-SE" sz="2400" b="1" dirty="0"/>
          </a:p>
          <a:p>
            <a:r>
              <a:rPr lang="sv-SE" sz="2400" b="1" dirty="0"/>
              <a:t>Tron på Gud </a:t>
            </a:r>
            <a:r>
              <a:rPr lang="sv-SE" sz="2400" dirty="0"/>
              <a:t>– Den viktigaste trosartikeln, som hela Islam bygger på, det finns bara en Gud. </a:t>
            </a:r>
          </a:p>
          <a:p>
            <a:pPr marL="0" indent="0">
              <a:buNone/>
            </a:pPr>
            <a:r>
              <a:rPr lang="sv-SE" sz="2400" dirty="0"/>
              <a:t>Gud är upphöjd över allt annat och härskar över himmel och jord. Islam – underkastelse, att underkasta sig Gud innebär att rätta sig efter den ordning som finns i världen, den ordning som Gud skapat. </a:t>
            </a:r>
          </a:p>
          <a:p>
            <a:endParaRPr lang="sv-SE" sz="2000" dirty="0"/>
          </a:p>
        </p:txBody>
      </p:sp>
      <p:sp>
        <p:nvSpPr>
          <p:cNvPr id="2" name="Rubrik 1">
            <a:extLst>
              <a:ext uri="{FF2B5EF4-FFF2-40B4-BE49-F238E27FC236}">
                <a16:creationId xmlns:a16="http://schemas.microsoft.com/office/drawing/2014/main" id="{93532689-5814-B340-B72C-8CBB105E9366}"/>
              </a:ext>
            </a:extLst>
          </p:cNvPr>
          <p:cNvSpPr>
            <a:spLocks noGrp="1"/>
          </p:cNvSpPr>
          <p:nvPr>
            <p:ph type="title"/>
          </p:nvPr>
        </p:nvSpPr>
        <p:spPr>
          <a:xfrm>
            <a:off x="643467" y="321734"/>
            <a:ext cx="10905066" cy="1135737"/>
          </a:xfrm>
        </p:spPr>
        <p:txBody>
          <a:bodyPr>
            <a:normAutofit/>
          </a:bodyPr>
          <a:lstStyle/>
          <a:p>
            <a:r>
              <a:rPr lang="sv-SE" sz="3600" b="1"/>
              <a:t>Den islamska tron och de sex trosartiklarna </a:t>
            </a:r>
            <a:br>
              <a:rPr lang="sv-SE" sz="3600" b="1"/>
            </a:br>
            <a:endParaRPr lang="sv-SE" sz="3600"/>
          </a:p>
        </p:txBody>
      </p:sp>
    </p:spTree>
    <p:extLst>
      <p:ext uri="{BB962C8B-B14F-4D97-AF65-F5344CB8AC3E}">
        <p14:creationId xmlns:p14="http://schemas.microsoft.com/office/powerpoint/2010/main" val="38456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521DD34-C6F2-4402-9A01-962807DB6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CA6444FF-7BDF-FA4C-9030-0D0CD53C4520}"/>
              </a:ext>
            </a:extLst>
          </p:cNvPr>
          <p:cNvSpPr>
            <a:spLocks noGrp="1"/>
          </p:cNvSpPr>
          <p:nvPr>
            <p:ph type="title"/>
          </p:nvPr>
        </p:nvSpPr>
        <p:spPr>
          <a:xfrm>
            <a:off x="6079594" y="0"/>
            <a:ext cx="216430" cy="478640"/>
          </a:xfrm>
        </p:spPr>
        <p:txBody>
          <a:bodyPr>
            <a:normAutofit/>
          </a:bodyPr>
          <a:lstStyle/>
          <a:p>
            <a:endParaRPr lang="sv-SE" sz="800" dirty="0"/>
          </a:p>
        </p:txBody>
      </p:sp>
      <p:sp>
        <p:nvSpPr>
          <p:cNvPr id="3" name="Platshållare för innehåll 2">
            <a:extLst>
              <a:ext uri="{FF2B5EF4-FFF2-40B4-BE49-F238E27FC236}">
                <a16:creationId xmlns:a16="http://schemas.microsoft.com/office/drawing/2014/main" id="{BC63BE52-8005-3F47-B1CF-2A4C27B08430}"/>
              </a:ext>
            </a:extLst>
          </p:cNvPr>
          <p:cNvSpPr>
            <a:spLocks noGrp="1"/>
          </p:cNvSpPr>
          <p:nvPr>
            <p:ph idx="1"/>
          </p:nvPr>
        </p:nvSpPr>
        <p:spPr>
          <a:xfrm>
            <a:off x="357188" y="478640"/>
            <a:ext cx="5417079" cy="6050748"/>
          </a:xfrm>
        </p:spPr>
        <p:txBody>
          <a:bodyPr>
            <a:normAutofit/>
          </a:bodyPr>
          <a:lstStyle/>
          <a:p>
            <a:r>
              <a:rPr lang="sv-SE" sz="2400" b="1" dirty="0"/>
              <a:t>Tron på änglarna </a:t>
            </a:r>
            <a:r>
              <a:rPr lang="sv-SE" sz="2400" dirty="0"/>
              <a:t>– Änglar </a:t>
            </a:r>
            <a:r>
              <a:rPr lang="sv-SE" sz="2400"/>
              <a:t>är Guds </a:t>
            </a:r>
            <a:r>
              <a:rPr lang="sv-SE" sz="2400" dirty="0"/>
              <a:t>tjänare, som kan uppenbara sig för människor, likt hur Gabriel uppenbarade sig för Muhammed, men det är alltid på guds befallning de gör detta.</a:t>
            </a:r>
          </a:p>
          <a:p>
            <a:endParaRPr lang="sv-SE" sz="2400" b="1" dirty="0"/>
          </a:p>
          <a:p>
            <a:r>
              <a:rPr lang="sv-SE" sz="2400" b="1" dirty="0"/>
              <a:t>Tron på Böckerna </a:t>
            </a:r>
            <a:r>
              <a:rPr lang="sv-SE" sz="2400" dirty="0"/>
              <a:t>– Koranen är den viktigaste boken inom islam. Den innehåller Guds slutgiltiga uppenbarelse till människorna, men muslimer ser även </a:t>
            </a:r>
            <a:r>
              <a:rPr lang="sv-SE" sz="2400" dirty="0" err="1"/>
              <a:t>Tanakh</a:t>
            </a:r>
            <a:r>
              <a:rPr lang="sv-SE" sz="2400" dirty="0"/>
              <a:t> och Nya testamentet som viktiga religiösa böcker. Eftersom Gud uppenbarade sig för både det judiska folket och för kristna men att de har förändrat och förvanskat Guds bud. – Bokens folk.</a:t>
            </a:r>
          </a:p>
          <a:p>
            <a:endParaRPr lang="sv-SE" sz="1900" dirty="0"/>
          </a:p>
        </p:txBody>
      </p:sp>
      <p:pic>
        <p:nvPicPr>
          <p:cNvPr id="5" name="Bildobjekt 4" descr="En bild som visar text&#10;&#10;Automatiskt genererad beskrivning">
            <a:extLst>
              <a:ext uri="{FF2B5EF4-FFF2-40B4-BE49-F238E27FC236}">
                <a16:creationId xmlns:a16="http://schemas.microsoft.com/office/drawing/2014/main" id="{3B9F5292-3ED1-9F4A-97F1-846E84F2A0F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421" r="18786" b="-1"/>
          <a:stretch/>
        </p:blipFill>
        <p:spPr>
          <a:xfrm>
            <a:off x="6417733" y="10"/>
            <a:ext cx="3270176" cy="3933487"/>
          </a:xfrm>
          <a:prstGeom prst="rect">
            <a:avLst/>
          </a:prstGeom>
        </p:spPr>
      </p:pic>
      <p:pic>
        <p:nvPicPr>
          <p:cNvPr id="11" name="Bildobjekt 10" descr="En bild som visar text, inomhus, låda&#10;&#10;Automatiskt genererad beskrivning">
            <a:extLst>
              <a:ext uri="{FF2B5EF4-FFF2-40B4-BE49-F238E27FC236}">
                <a16:creationId xmlns:a16="http://schemas.microsoft.com/office/drawing/2014/main" id="{C6F480FB-C811-1D49-93AB-6E07426F7FBD}"/>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383" r="3" b="3"/>
          <a:stretch/>
        </p:blipFill>
        <p:spPr>
          <a:xfrm>
            <a:off x="9782174" y="10"/>
            <a:ext cx="2409826" cy="3933486"/>
          </a:xfrm>
          <a:prstGeom prst="rect">
            <a:avLst/>
          </a:prstGeom>
        </p:spPr>
      </p:pic>
      <p:pic>
        <p:nvPicPr>
          <p:cNvPr id="8" name="Bildobjekt 7" descr="En bild som visar text, hylla&#10;&#10;Automatiskt genererad beskrivning">
            <a:extLst>
              <a:ext uri="{FF2B5EF4-FFF2-40B4-BE49-F238E27FC236}">
                <a16:creationId xmlns:a16="http://schemas.microsoft.com/office/drawing/2014/main" id="{14E701AF-4457-D24E-BE4D-DA61B7BCDBBD}"/>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t="12703" r="2" b="13660"/>
          <a:stretch/>
        </p:blipFill>
        <p:spPr>
          <a:xfrm>
            <a:off x="6417734" y="4019724"/>
            <a:ext cx="5774266" cy="2838276"/>
          </a:xfrm>
          <a:prstGeom prst="rect">
            <a:avLst/>
          </a:prstGeom>
        </p:spPr>
      </p:pic>
      <p:sp>
        <p:nvSpPr>
          <p:cNvPr id="6" name="textruta 5">
            <a:extLst>
              <a:ext uri="{FF2B5EF4-FFF2-40B4-BE49-F238E27FC236}">
                <a16:creationId xmlns:a16="http://schemas.microsoft.com/office/drawing/2014/main" id="{7C104B4A-69DF-F640-BBF2-A562519A9CD7}"/>
              </a:ext>
            </a:extLst>
          </p:cNvPr>
          <p:cNvSpPr txBox="1"/>
          <p:nvPr/>
        </p:nvSpPr>
        <p:spPr>
          <a:xfrm>
            <a:off x="7305527" y="3733442"/>
            <a:ext cx="2382382"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sv.wikipedia.org/wiki/Koranen">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8"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
        <p:nvSpPr>
          <p:cNvPr id="9" name="textruta 8">
            <a:extLst>
              <a:ext uri="{FF2B5EF4-FFF2-40B4-BE49-F238E27FC236}">
                <a16:creationId xmlns:a16="http://schemas.microsoft.com/office/drawing/2014/main" id="{E9EA45F5-D038-104D-8FCA-02164769D9F2}"/>
              </a:ext>
            </a:extLst>
          </p:cNvPr>
          <p:cNvSpPr txBox="1"/>
          <p:nvPr/>
        </p:nvSpPr>
        <p:spPr>
          <a:xfrm>
            <a:off x="9657332" y="6657945"/>
            <a:ext cx="2534668"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7" tooltip="https://www.flickr.com/photos/13426843@N08/9468102830">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9" tooltip="https://creativecommons.org/licenses/by-nc-nd/3.0/">
                  <a:extLst>
                    <a:ext uri="{A12FA001-AC4F-418D-AE19-62706E023703}">
                      <ahyp:hlinkClr xmlns:ahyp="http://schemas.microsoft.com/office/drawing/2018/hyperlinkcolor" val="tx"/>
                    </a:ext>
                  </a:extLst>
                </a:hlinkClick>
              </a:rPr>
              <a:t>CC BY-NC-ND</a:t>
            </a:r>
            <a:endParaRPr lang="sv-SE" sz="700">
              <a:solidFill>
                <a:srgbClr val="FFFFFF"/>
              </a:solidFill>
            </a:endParaRPr>
          </a:p>
        </p:txBody>
      </p:sp>
      <p:sp>
        <p:nvSpPr>
          <p:cNvPr id="12" name="textruta 11">
            <a:extLst>
              <a:ext uri="{FF2B5EF4-FFF2-40B4-BE49-F238E27FC236}">
                <a16:creationId xmlns:a16="http://schemas.microsoft.com/office/drawing/2014/main" id="{17D5322F-5A34-354E-A89D-31D5F8B49AA1}"/>
              </a:ext>
            </a:extLst>
          </p:cNvPr>
          <p:cNvSpPr txBox="1"/>
          <p:nvPr/>
        </p:nvSpPr>
        <p:spPr>
          <a:xfrm>
            <a:off x="9809618" y="3733441"/>
            <a:ext cx="2382382"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5" tooltip="https://bg.wikipedia.org/wiki/%D0%A2%D0%B0%D0%BD%D0%B0%D1%85">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8"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40864271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C4E351-C4D0-4D23-BEA8-3136F7E47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2D95578-3010-40A8-9EE1-D6D43C23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32A4E3E5-F2E4-4F3C-85FD-5523DEF57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EE05FDD-CC3B-45C8-9CE2-0C93D863E4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D16CFDC4-DE7D-4153-89C5-608818994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279650" y="-7"/>
            <a:ext cx="9909174" cy="685799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Platshållare för innehåll 2">
            <a:extLst>
              <a:ext uri="{FF2B5EF4-FFF2-40B4-BE49-F238E27FC236}">
                <a16:creationId xmlns:a16="http://schemas.microsoft.com/office/drawing/2014/main" id="{D27EC074-3007-DD42-8DAC-703CE289E2A0}"/>
              </a:ext>
            </a:extLst>
          </p:cNvPr>
          <p:cNvSpPr>
            <a:spLocks noGrp="1"/>
          </p:cNvSpPr>
          <p:nvPr>
            <p:ph idx="4294967295"/>
          </p:nvPr>
        </p:nvSpPr>
        <p:spPr>
          <a:xfrm>
            <a:off x="2276474" y="271463"/>
            <a:ext cx="9682163" cy="6315075"/>
          </a:xfrm>
        </p:spPr>
        <p:txBody>
          <a:bodyPr vert="horz" lIns="91440" tIns="45720" rIns="91440" bIns="45720" rtlCol="0" anchor="t">
            <a:normAutofit/>
          </a:bodyPr>
          <a:lstStyle/>
          <a:p>
            <a:r>
              <a:rPr lang="sv-SE" sz="2400" dirty="0"/>
              <a:t>Tron på sändebuden – Gud talar till människor genom profeter, enligt islam. De viktigaste av profeter kallas sändebud, Muhammed är den främste av Guds sändebud, men det finns även andra viktiga sändebud. Ibrahim (Abraham), Musa (Moses), och Isa (Jesus) ses också som människor som Gud har använt för att uppenbara sin vilja. </a:t>
            </a:r>
          </a:p>
          <a:p>
            <a:r>
              <a:rPr lang="sv-SE" sz="2400" dirty="0"/>
              <a:t>Deras uppgift är att förmedla budskap från Gud och vara mänskliga förebilder.</a:t>
            </a:r>
          </a:p>
          <a:p>
            <a:r>
              <a:rPr lang="sv-SE" sz="2400" dirty="0"/>
              <a:t>Muhammed har en särställning gentemot andra sändebud. </a:t>
            </a:r>
          </a:p>
          <a:p>
            <a:endParaRPr lang="sv-SE" sz="2400" dirty="0"/>
          </a:p>
          <a:p>
            <a:r>
              <a:rPr lang="sv-SE" sz="2400" dirty="0"/>
              <a:t>Tron på domens dag – Vid tidens slut kommer Gud döma alla människor för sitt handlande, detta kan ses som både upplyftande och skrämmande. Vid den sista dagen ska rättvisa skipas. </a:t>
            </a:r>
          </a:p>
          <a:p>
            <a:r>
              <a:rPr lang="sv-SE" sz="2400" dirty="0"/>
              <a:t>Paradiset väntar den som följt Guds vilja och varit en god människa. </a:t>
            </a:r>
          </a:p>
          <a:p>
            <a:endParaRPr lang="en-US" sz="2400" dirty="0">
              <a:solidFill>
                <a:schemeClr val="tx1">
                  <a:alpha val="60000"/>
                </a:schemeClr>
              </a:solidFill>
            </a:endParaRPr>
          </a:p>
        </p:txBody>
      </p:sp>
    </p:spTree>
    <p:extLst>
      <p:ext uri="{BB962C8B-B14F-4D97-AF65-F5344CB8AC3E}">
        <p14:creationId xmlns:p14="http://schemas.microsoft.com/office/powerpoint/2010/main" val="239880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2AB8257-CEE1-FC4A-A466-8C53C899B2D4}"/>
              </a:ext>
            </a:extLst>
          </p:cNvPr>
          <p:cNvSpPr>
            <a:spLocks noGrp="1"/>
          </p:cNvSpPr>
          <p:nvPr>
            <p:ph type="title"/>
          </p:nvPr>
        </p:nvSpPr>
        <p:spPr>
          <a:xfrm>
            <a:off x="11961879" y="0"/>
            <a:ext cx="152398" cy="315912"/>
          </a:xfrm>
        </p:spPr>
        <p:txBody>
          <a:bodyPr>
            <a:normAutofit/>
          </a:bodyPr>
          <a:lstStyle/>
          <a:p>
            <a:endParaRPr lang="sv-SE" sz="800" dirty="0"/>
          </a:p>
        </p:txBody>
      </p:sp>
      <p:pic>
        <p:nvPicPr>
          <p:cNvPr id="5" name="Bildobjekt 4" descr="En bild som visar utomhus, himmel, mark, däggdjur&#10;&#10;Automatiskt genererad beskrivning">
            <a:extLst>
              <a:ext uri="{FF2B5EF4-FFF2-40B4-BE49-F238E27FC236}">
                <a16:creationId xmlns:a16="http://schemas.microsoft.com/office/drawing/2014/main" id="{6C038D78-516B-1147-97BF-0557AD1B911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7311" r="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Platshållare för innehåll 2">
            <a:extLst>
              <a:ext uri="{FF2B5EF4-FFF2-40B4-BE49-F238E27FC236}">
                <a16:creationId xmlns:a16="http://schemas.microsoft.com/office/drawing/2014/main" id="{8ABEC6A6-0E83-D249-853D-F59A4A7341A7}"/>
              </a:ext>
            </a:extLst>
          </p:cNvPr>
          <p:cNvSpPr>
            <a:spLocks noGrp="1"/>
          </p:cNvSpPr>
          <p:nvPr>
            <p:ph idx="1"/>
          </p:nvPr>
        </p:nvSpPr>
        <p:spPr>
          <a:xfrm>
            <a:off x="6116569" y="1257300"/>
            <a:ext cx="5770635" cy="5600700"/>
          </a:xfrm>
        </p:spPr>
        <p:txBody>
          <a:bodyPr>
            <a:normAutofit/>
          </a:bodyPr>
          <a:lstStyle/>
          <a:p>
            <a:r>
              <a:rPr lang="sv-SE" sz="2400" b="1" dirty="0"/>
              <a:t>Tron på ödet </a:t>
            </a:r>
            <a:r>
              <a:rPr lang="sv-SE" sz="2400" dirty="0"/>
              <a:t>– ”</a:t>
            </a:r>
            <a:r>
              <a:rPr lang="sv-SE" sz="2400" dirty="0" err="1"/>
              <a:t>insha</a:t>
            </a:r>
            <a:r>
              <a:rPr lang="sv-SE" sz="2400" dirty="0"/>
              <a:t> Allah – om Gud vill” Allt som sker, sker med Guds tillåtelse. </a:t>
            </a:r>
          </a:p>
          <a:p>
            <a:endParaRPr lang="sv-SE" sz="2400" dirty="0"/>
          </a:p>
          <a:p>
            <a:r>
              <a:rPr lang="sv-SE" sz="2400" dirty="0"/>
              <a:t>En man frågade Muhammed om han skulle binda sin kamel eller om han skulle låta den vara obunden och lita på att Gud skulle ta hand om den. </a:t>
            </a:r>
          </a:p>
          <a:p>
            <a:r>
              <a:rPr lang="sv-SE" sz="2400" dirty="0"/>
              <a:t>Muhammed ska ha svarat ”Lita på Gud, men bind kamelen först”. Dvs Man har eget ansvar. </a:t>
            </a:r>
          </a:p>
          <a:p>
            <a:pPr marL="0" indent="0">
              <a:buNone/>
            </a:pPr>
            <a:endParaRPr lang="sv-SE" sz="2400" dirty="0"/>
          </a:p>
          <a:p>
            <a:endParaRPr lang="sv-SE" sz="2000" dirty="0"/>
          </a:p>
        </p:txBody>
      </p:sp>
      <p:sp>
        <p:nvSpPr>
          <p:cNvPr id="6" name="textruta 5">
            <a:extLst>
              <a:ext uri="{FF2B5EF4-FFF2-40B4-BE49-F238E27FC236}">
                <a16:creationId xmlns:a16="http://schemas.microsoft.com/office/drawing/2014/main" id="{E920E78C-EFED-BB43-82E1-DF855B403D00}"/>
              </a:ext>
            </a:extLst>
          </p:cNvPr>
          <p:cNvSpPr txBox="1"/>
          <p:nvPr/>
        </p:nvSpPr>
        <p:spPr>
          <a:xfrm>
            <a:off x="9809617" y="6657945"/>
            <a:ext cx="2382383"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commons.wikimedia.org/wiki/File:Masada_nach_Massada_Dromedar_3.JPG">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119512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text, inomhus, full av färg, målad&#10;&#10;Automatiskt genererad beskrivning">
            <a:extLst>
              <a:ext uri="{FF2B5EF4-FFF2-40B4-BE49-F238E27FC236}">
                <a16:creationId xmlns:a16="http://schemas.microsoft.com/office/drawing/2014/main" id="{0D5FA1AB-439F-9241-82B5-28D1812BA97C}"/>
              </a:ext>
            </a:extLst>
          </p:cNvPr>
          <p:cNvPicPr>
            <a:picLocks noChangeAspect="1"/>
          </p:cNvPicPr>
          <p:nvPr/>
        </p:nvPicPr>
        <p:blipFill rotWithShape="1">
          <a:blip r:embed="rId2">
            <a:alphaModFix/>
            <a:extLst>
              <a:ext uri="{837473B0-CC2E-450A-ABE3-18F120FF3D39}">
                <a1611:picAttrSrcUrl xmlns:a1611="http://schemas.microsoft.com/office/drawing/2016/11/main" r:id="rId3"/>
              </a:ext>
            </a:extLst>
          </a:blip>
          <a:srcRect t="6374" b="23912"/>
          <a:stretch/>
        </p:blipFill>
        <p:spPr>
          <a:xfrm>
            <a:off x="6263783" y="10"/>
            <a:ext cx="5927912" cy="6357928"/>
          </a:xfrm>
          <a:prstGeom prst="rect">
            <a:avLst/>
          </a:prstGeom>
        </p:spPr>
      </p:pic>
      <p:pic>
        <p:nvPicPr>
          <p:cNvPr id="22" name="Picture 2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Rubrik 1">
            <a:extLst>
              <a:ext uri="{FF2B5EF4-FFF2-40B4-BE49-F238E27FC236}">
                <a16:creationId xmlns:a16="http://schemas.microsoft.com/office/drawing/2014/main" id="{D8D14D1B-EE17-5B43-8AD0-6A5B79C113FB}"/>
              </a:ext>
            </a:extLst>
          </p:cNvPr>
          <p:cNvSpPr>
            <a:spLocks noGrp="1"/>
          </p:cNvSpPr>
          <p:nvPr>
            <p:ph type="title"/>
          </p:nvPr>
        </p:nvSpPr>
        <p:spPr>
          <a:xfrm>
            <a:off x="804998" y="171451"/>
            <a:ext cx="4803636" cy="1303666"/>
          </a:xfrm>
        </p:spPr>
        <p:txBody>
          <a:bodyPr>
            <a:normAutofit/>
          </a:bodyPr>
          <a:lstStyle/>
          <a:p>
            <a:r>
              <a:rPr lang="sv-SE" b="1" dirty="0">
                <a:solidFill>
                  <a:srgbClr val="000000"/>
                </a:solidFill>
              </a:rPr>
              <a:t>Muhammed.</a:t>
            </a:r>
            <a:br>
              <a:rPr lang="sv-SE" b="1" dirty="0">
                <a:solidFill>
                  <a:srgbClr val="000000"/>
                </a:solidFill>
              </a:rPr>
            </a:br>
            <a:endParaRPr lang="sv-SE" dirty="0">
              <a:solidFill>
                <a:srgbClr val="000000"/>
              </a:solidFill>
            </a:endParaRPr>
          </a:p>
        </p:txBody>
      </p:sp>
      <p:sp>
        <p:nvSpPr>
          <p:cNvPr id="3" name="Platshållare för innehåll 2">
            <a:extLst>
              <a:ext uri="{FF2B5EF4-FFF2-40B4-BE49-F238E27FC236}">
                <a16:creationId xmlns:a16="http://schemas.microsoft.com/office/drawing/2014/main" id="{7B3BDD21-2C22-E745-A1AD-EDD9A72FF946}"/>
              </a:ext>
            </a:extLst>
          </p:cNvPr>
          <p:cNvSpPr>
            <a:spLocks noGrp="1"/>
          </p:cNvSpPr>
          <p:nvPr>
            <p:ph idx="1"/>
          </p:nvPr>
        </p:nvSpPr>
        <p:spPr>
          <a:xfrm>
            <a:off x="149849" y="1128712"/>
            <a:ext cx="5778369" cy="5386387"/>
          </a:xfrm>
        </p:spPr>
        <p:txBody>
          <a:bodyPr anchor="ctr">
            <a:normAutofit/>
          </a:bodyPr>
          <a:lstStyle/>
          <a:p>
            <a:r>
              <a:rPr lang="sv-SE" sz="2400" dirty="0">
                <a:solidFill>
                  <a:srgbClr val="000000"/>
                </a:solidFill>
              </a:rPr>
              <a:t>Berättelsen om Muhammeds uppenbarelse beskriver det viktigaste ögonblicket i islam. Detta utspelar sig u slutet av månaden Ramadan ca år 610 </a:t>
            </a:r>
            <a:r>
              <a:rPr lang="sv-SE" sz="2400" dirty="0" err="1">
                <a:solidFill>
                  <a:srgbClr val="000000"/>
                </a:solidFill>
              </a:rPr>
              <a:t>e.v.t</a:t>
            </a:r>
            <a:r>
              <a:rPr lang="sv-SE" sz="2400" dirty="0">
                <a:solidFill>
                  <a:srgbClr val="000000"/>
                </a:solidFill>
              </a:rPr>
              <a:t>. Muhammed möter ärkeängeln Gabriel när han gått ut till berget Hera för att fasta och be. Där får Muhammed Guds budskap av Gabriel (Koranen) som han ska sprida bland människorna. </a:t>
            </a:r>
          </a:p>
          <a:p>
            <a:r>
              <a:rPr lang="sv-SE" sz="2400" dirty="0" err="1">
                <a:solidFill>
                  <a:srgbClr val="000000"/>
                </a:solidFill>
              </a:rPr>
              <a:t>Isrā</a:t>
            </a:r>
            <a:r>
              <a:rPr lang="sv-SE" sz="2400" dirty="0">
                <a:solidFill>
                  <a:srgbClr val="000000"/>
                </a:solidFill>
              </a:rPr>
              <a:t> och </a:t>
            </a:r>
            <a:r>
              <a:rPr lang="sv-SE" sz="2400" dirty="0" err="1">
                <a:solidFill>
                  <a:srgbClr val="000000"/>
                </a:solidFill>
              </a:rPr>
              <a:t>Mirāj</a:t>
            </a:r>
            <a:r>
              <a:rPr lang="sv-SE" sz="2400" dirty="0">
                <a:solidFill>
                  <a:srgbClr val="000000"/>
                </a:solidFill>
              </a:rPr>
              <a:t> - Muhammeds två </a:t>
            </a:r>
            <a:r>
              <a:rPr lang="sv-SE" sz="2400" dirty="0" err="1">
                <a:solidFill>
                  <a:srgbClr val="000000"/>
                </a:solidFill>
              </a:rPr>
              <a:t>himmlafärder</a:t>
            </a:r>
            <a:r>
              <a:rPr lang="sv-SE" sz="2400" dirty="0">
                <a:solidFill>
                  <a:srgbClr val="000000"/>
                </a:solidFill>
              </a:rPr>
              <a:t>.</a:t>
            </a:r>
          </a:p>
          <a:p>
            <a:endParaRPr lang="sv-SE" sz="2000" dirty="0">
              <a:solidFill>
                <a:srgbClr val="000000"/>
              </a:solidFill>
            </a:endParaRPr>
          </a:p>
        </p:txBody>
      </p:sp>
      <p:sp>
        <p:nvSpPr>
          <p:cNvPr id="9" name="textruta 8">
            <a:extLst>
              <a:ext uri="{FF2B5EF4-FFF2-40B4-BE49-F238E27FC236}">
                <a16:creationId xmlns:a16="http://schemas.microsoft.com/office/drawing/2014/main" id="{138BCD8F-5A4D-574B-B7C3-135C9E6A6300}"/>
              </a:ext>
            </a:extLst>
          </p:cNvPr>
          <p:cNvSpPr txBox="1"/>
          <p:nvPr/>
        </p:nvSpPr>
        <p:spPr>
          <a:xfrm>
            <a:off x="9809312" y="6657945"/>
            <a:ext cx="2382383"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fr.wikipedia.org/wiki/Isra_et_Miraj">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414826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descr="En bild som visar utomhus, himmel, byggnad, personer&#10;&#10;Automatiskt genererad beskrivning">
            <a:extLst>
              <a:ext uri="{FF2B5EF4-FFF2-40B4-BE49-F238E27FC236}">
                <a16:creationId xmlns:a16="http://schemas.microsoft.com/office/drawing/2014/main" id="{6F8442BC-DB9F-564A-8683-0CC747918E5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31818" r="9091"/>
          <a:stretch/>
        </p:blipFill>
        <p:spPr>
          <a:xfrm>
            <a:off x="20" y="10"/>
            <a:ext cx="12191980" cy="6857990"/>
          </a:xfrm>
          <a:prstGeom prst="rect">
            <a:avLst/>
          </a:prstGeom>
        </p:spPr>
      </p:pic>
      <p:sp>
        <p:nvSpPr>
          <p:cNvPr id="21" name="Rectangle 1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0A0FD2CF-4BAD-B34B-8154-FBABB6A1243C}"/>
              </a:ext>
            </a:extLst>
          </p:cNvPr>
          <p:cNvSpPr>
            <a:spLocks noGrp="1"/>
          </p:cNvSpPr>
          <p:nvPr>
            <p:ph idx="4294967295"/>
          </p:nvPr>
        </p:nvSpPr>
        <p:spPr>
          <a:xfrm>
            <a:off x="336883" y="321176"/>
            <a:ext cx="4332307" cy="5896743"/>
          </a:xfrm>
        </p:spPr>
        <p:txBody>
          <a:bodyPr vert="horz" lIns="91440" tIns="45720" rIns="91440" bIns="45720" rtlCol="0">
            <a:normAutofit/>
          </a:bodyPr>
          <a:lstStyle/>
          <a:p>
            <a:r>
              <a:rPr lang="en-US" sz="2400" dirty="0"/>
              <a:t>Muhammed var </a:t>
            </a:r>
            <a:r>
              <a:rPr lang="en-US" sz="2400" dirty="0" err="1"/>
              <a:t>motvillig</a:t>
            </a:r>
            <a:r>
              <a:rPr lang="en-US" sz="2400" dirty="0"/>
              <a:t> </a:t>
            </a:r>
            <a:r>
              <a:rPr lang="en-US" sz="2400" dirty="0" err="1"/>
              <a:t>att</a:t>
            </a:r>
            <a:r>
              <a:rPr lang="en-US" sz="2400" dirty="0"/>
              <a:t> ta </a:t>
            </a:r>
            <a:r>
              <a:rPr lang="en-US" sz="2400" dirty="0" err="1"/>
              <a:t>emot</a:t>
            </a:r>
            <a:r>
              <a:rPr lang="en-US" sz="2400" dirty="0"/>
              <a:t> </a:t>
            </a:r>
            <a:r>
              <a:rPr lang="en-US" sz="2400" dirty="0" err="1"/>
              <a:t>uppdraget</a:t>
            </a:r>
            <a:r>
              <a:rPr lang="en-US" sz="2400" dirty="0"/>
              <a:t> </a:t>
            </a:r>
            <a:r>
              <a:rPr lang="en-US" sz="2400" dirty="0" err="1"/>
              <a:t>som</a:t>
            </a:r>
            <a:r>
              <a:rPr lang="en-US" sz="2400" dirty="0"/>
              <a:t> </a:t>
            </a:r>
            <a:r>
              <a:rPr lang="en-US" sz="2400" dirty="0" err="1"/>
              <a:t>profet</a:t>
            </a:r>
            <a:r>
              <a:rPr lang="en-US" sz="2400" dirty="0"/>
              <a:t> till </a:t>
            </a:r>
            <a:r>
              <a:rPr lang="en-US" sz="2400" dirty="0" err="1"/>
              <a:t>en</a:t>
            </a:r>
            <a:r>
              <a:rPr lang="en-US" sz="2400" dirty="0"/>
              <a:t> </a:t>
            </a:r>
            <a:r>
              <a:rPr lang="en-US" sz="2400" dirty="0" err="1"/>
              <a:t>början</a:t>
            </a:r>
            <a:r>
              <a:rPr lang="en-US" sz="2400" dirty="0"/>
              <a:t>, det </a:t>
            </a:r>
            <a:r>
              <a:rPr lang="en-US" sz="2400" dirty="0" err="1"/>
              <a:t>sägs</a:t>
            </a:r>
            <a:r>
              <a:rPr lang="en-US" sz="2400" dirty="0"/>
              <a:t> </a:t>
            </a:r>
            <a:r>
              <a:rPr lang="en-US" sz="2400" dirty="0" err="1"/>
              <a:t>att</a:t>
            </a:r>
            <a:r>
              <a:rPr lang="en-US" sz="2400" dirty="0"/>
              <a:t> </a:t>
            </a:r>
            <a:r>
              <a:rPr lang="en-US" sz="2400" dirty="0" err="1"/>
              <a:t>han</a:t>
            </a:r>
            <a:r>
              <a:rPr lang="en-US" sz="2400" dirty="0"/>
              <a:t> </a:t>
            </a:r>
            <a:r>
              <a:rPr lang="en-US" sz="2400" dirty="0" err="1"/>
              <a:t>själv</a:t>
            </a:r>
            <a:r>
              <a:rPr lang="en-US" sz="2400" dirty="0"/>
              <a:t> </a:t>
            </a:r>
            <a:r>
              <a:rPr lang="en-US" sz="2400" dirty="0" err="1"/>
              <a:t>tror</a:t>
            </a:r>
            <a:r>
              <a:rPr lang="en-US" sz="2400" dirty="0"/>
              <a:t> </a:t>
            </a:r>
            <a:r>
              <a:rPr lang="en-US" sz="2400" dirty="0" err="1"/>
              <a:t>att</a:t>
            </a:r>
            <a:r>
              <a:rPr lang="en-US" sz="2400" dirty="0"/>
              <a:t> </a:t>
            </a:r>
            <a:r>
              <a:rPr lang="en-US" sz="2400" dirty="0" err="1"/>
              <a:t>han</a:t>
            </a:r>
            <a:r>
              <a:rPr lang="en-US" sz="2400" dirty="0"/>
              <a:t> blivit </a:t>
            </a:r>
            <a:r>
              <a:rPr lang="en-US" sz="2400" dirty="0" err="1"/>
              <a:t>galen</a:t>
            </a:r>
            <a:r>
              <a:rPr lang="en-US" sz="2400" dirty="0"/>
              <a:t>. </a:t>
            </a:r>
          </a:p>
          <a:p>
            <a:endParaRPr lang="en-US" sz="2400" dirty="0"/>
          </a:p>
          <a:p>
            <a:endParaRPr lang="en-US" sz="2400" dirty="0"/>
          </a:p>
          <a:p>
            <a:r>
              <a:rPr lang="en-US" sz="2400" dirty="0"/>
              <a:t>Men </a:t>
            </a:r>
            <a:r>
              <a:rPr lang="en-US" sz="2400" dirty="0" err="1"/>
              <a:t>han</a:t>
            </a:r>
            <a:r>
              <a:rPr lang="en-US" sz="2400" dirty="0"/>
              <a:t> </a:t>
            </a:r>
            <a:r>
              <a:rPr lang="en-US" sz="2400" dirty="0" err="1"/>
              <a:t>får</a:t>
            </a:r>
            <a:r>
              <a:rPr lang="en-US" sz="2400" dirty="0"/>
              <a:t> </a:t>
            </a:r>
            <a:r>
              <a:rPr lang="en-US" sz="2400" dirty="0" err="1"/>
              <a:t>fler</a:t>
            </a:r>
            <a:r>
              <a:rPr lang="en-US" sz="2400" dirty="0"/>
              <a:t> </a:t>
            </a:r>
            <a:r>
              <a:rPr lang="en-US" sz="2400" dirty="0" err="1"/>
              <a:t>uppenbarelser</a:t>
            </a:r>
            <a:r>
              <a:rPr lang="en-US" sz="2400" dirty="0"/>
              <a:t> </a:t>
            </a:r>
            <a:r>
              <a:rPr lang="en-US" sz="2400" dirty="0" err="1"/>
              <a:t>och</a:t>
            </a:r>
            <a:r>
              <a:rPr lang="en-US" sz="2400" dirty="0"/>
              <a:t> </a:t>
            </a:r>
            <a:r>
              <a:rPr lang="en-US" sz="2400" dirty="0" err="1"/>
              <a:t>börjar</a:t>
            </a:r>
            <a:r>
              <a:rPr lang="en-US" sz="2400" dirty="0"/>
              <a:t> </a:t>
            </a:r>
            <a:r>
              <a:rPr lang="en-US" sz="2400" dirty="0" err="1"/>
              <a:t>predika</a:t>
            </a:r>
            <a:r>
              <a:rPr lang="en-US" sz="2400" dirty="0"/>
              <a:t> </a:t>
            </a:r>
            <a:r>
              <a:rPr lang="en-US" sz="2400" dirty="0" err="1"/>
              <a:t>för</a:t>
            </a:r>
            <a:r>
              <a:rPr lang="en-US" sz="2400" dirty="0"/>
              <a:t> </a:t>
            </a:r>
            <a:r>
              <a:rPr lang="en-US" sz="2400" dirty="0" err="1"/>
              <a:t>folket</a:t>
            </a:r>
            <a:r>
              <a:rPr lang="en-US" sz="2400" dirty="0"/>
              <a:t> </a:t>
            </a:r>
            <a:r>
              <a:rPr lang="en-US" sz="2400" dirty="0" err="1"/>
              <a:t>i</a:t>
            </a:r>
            <a:r>
              <a:rPr lang="en-US" sz="2400" dirty="0"/>
              <a:t> sin </a:t>
            </a:r>
            <a:r>
              <a:rPr lang="en-US" sz="2400" dirty="0" err="1"/>
              <a:t>hemstad</a:t>
            </a:r>
            <a:r>
              <a:rPr lang="en-US" sz="2400" dirty="0"/>
              <a:t> </a:t>
            </a:r>
            <a:r>
              <a:rPr lang="en-US" sz="2400" i="1" dirty="0" err="1"/>
              <a:t>Mekka</a:t>
            </a:r>
            <a:r>
              <a:rPr lang="en-US" sz="2400" dirty="0"/>
              <a:t>. Men man </a:t>
            </a:r>
            <a:r>
              <a:rPr lang="en-US" sz="2400" dirty="0" err="1"/>
              <a:t>kan</a:t>
            </a:r>
            <a:r>
              <a:rPr lang="en-US" sz="2400" dirty="0"/>
              <a:t> </a:t>
            </a:r>
            <a:r>
              <a:rPr lang="en-US" sz="2400" dirty="0" err="1"/>
              <a:t>inte</a:t>
            </a:r>
            <a:r>
              <a:rPr lang="en-US" sz="2400" dirty="0"/>
              <a:t> </a:t>
            </a:r>
            <a:r>
              <a:rPr lang="en-US" sz="2400" dirty="0" err="1"/>
              <a:t>bli</a:t>
            </a:r>
            <a:r>
              <a:rPr lang="en-US" sz="2400" dirty="0"/>
              <a:t> </a:t>
            </a:r>
            <a:r>
              <a:rPr lang="en-US" sz="2400" dirty="0" err="1"/>
              <a:t>profet</a:t>
            </a:r>
            <a:r>
              <a:rPr lang="en-US" sz="2400" dirty="0"/>
              <a:t> </a:t>
            </a:r>
            <a:r>
              <a:rPr lang="en-US" sz="2400" dirty="0" err="1"/>
              <a:t>i</a:t>
            </a:r>
            <a:r>
              <a:rPr lang="en-US" sz="2400" dirty="0"/>
              <a:t> sin </a:t>
            </a:r>
            <a:r>
              <a:rPr lang="en-US" sz="2400" dirty="0" err="1"/>
              <a:t>hemstad</a:t>
            </a:r>
            <a:r>
              <a:rPr lang="en-US" sz="2400" dirty="0"/>
              <a:t>, </a:t>
            </a:r>
            <a:r>
              <a:rPr lang="en-US" sz="2400" dirty="0" err="1"/>
              <a:t>han</a:t>
            </a:r>
            <a:r>
              <a:rPr lang="en-US" sz="2400" dirty="0"/>
              <a:t> </a:t>
            </a:r>
            <a:r>
              <a:rPr lang="en-US" sz="2400" dirty="0" err="1"/>
              <a:t>flyttar</a:t>
            </a:r>
            <a:r>
              <a:rPr lang="en-US" sz="2400" dirty="0"/>
              <a:t> med </a:t>
            </a:r>
            <a:r>
              <a:rPr lang="en-US" sz="2400" dirty="0" err="1"/>
              <a:t>sina</a:t>
            </a:r>
            <a:r>
              <a:rPr lang="en-US" sz="2400" dirty="0"/>
              <a:t> </a:t>
            </a:r>
            <a:r>
              <a:rPr lang="en-US" sz="2400" dirty="0" err="1"/>
              <a:t>nya</a:t>
            </a:r>
            <a:r>
              <a:rPr lang="en-US" sz="2400" dirty="0"/>
              <a:t> </a:t>
            </a:r>
            <a:r>
              <a:rPr lang="en-US" sz="2400" dirty="0" err="1"/>
              <a:t>följare</a:t>
            </a:r>
            <a:r>
              <a:rPr lang="en-US" sz="2400" dirty="0"/>
              <a:t> till </a:t>
            </a:r>
            <a:r>
              <a:rPr lang="en-US" sz="2400" i="1" dirty="0"/>
              <a:t>Medina</a:t>
            </a:r>
            <a:r>
              <a:rPr lang="en-US" sz="2400" dirty="0"/>
              <a:t> </a:t>
            </a:r>
            <a:r>
              <a:rPr lang="en-US" sz="2400" dirty="0" err="1"/>
              <a:t>efter</a:t>
            </a:r>
            <a:r>
              <a:rPr lang="en-US" sz="2400" dirty="0"/>
              <a:t> </a:t>
            </a:r>
            <a:r>
              <a:rPr lang="en-US" sz="2400" dirty="0" err="1"/>
              <a:t>att</a:t>
            </a:r>
            <a:r>
              <a:rPr lang="en-US" sz="2400" dirty="0"/>
              <a:t> ha </a:t>
            </a:r>
            <a:r>
              <a:rPr lang="en-US" sz="2400" dirty="0" err="1"/>
              <a:t>fått</a:t>
            </a:r>
            <a:r>
              <a:rPr lang="en-US" sz="2400" dirty="0"/>
              <a:t> </a:t>
            </a:r>
            <a:r>
              <a:rPr lang="en-US" sz="2400" dirty="0" err="1"/>
              <a:t>motståndare</a:t>
            </a:r>
            <a:r>
              <a:rPr lang="en-US" sz="2400" dirty="0"/>
              <a:t> </a:t>
            </a:r>
            <a:r>
              <a:rPr lang="en-US" sz="2400" dirty="0" err="1"/>
              <a:t>i</a:t>
            </a:r>
            <a:r>
              <a:rPr lang="en-US" sz="2400" dirty="0"/>
              <a:t> </a:t>
            </a:r>
            <a:r>
              <a:rPr lang="en-US" sz="2400" dirty="0" err="1"/>
              <a:t>Mekka</a:t>
            </a:r>
            <a:r>
              <a:rPr lang="en-US" sz="2400" dirty="0">
                <a:effectLst/>
              </a:rPr>
              <a:t> </a:t>
            </a:r>
            <a:r>
              <a:rPr lang="en-US" sz="2400" dirty="0"/>
              <a:t> </a:t>
            </a:r>
          </a:p>
        </p:txBody>
      </p:sp>
      <p:sp>
        <p:nvSpPr>
          <p:cNvPr id="6" name="textruta 5">
            <a:extLst>
              <a:ext uri="{FF2B5EF4-FFF2-40B4-BE49-F238E27FC236}">
                <a16:creationId xmlns:a16="http://schemas.microsoft.com/office/drawing/2014/main" id="{0FBC82B5-C4A5-2E48-AE4E-5EAAEB4577EE}"/>
              </a:ext>
            </a:extLst>
          </p:cNvPr>
          <p:cNvSpPr txBox="1"/>
          <p:nvPr/>
        </p:nvSpPr>
        <p:spPr>
          <a:xfrm>
            <a:off x="9809618" y="6657945"/>
            <a:ext cx="2382382"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nl.wikipedia.org/wiki/Hadj">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53029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E47CBF9C57A2943AD7544974C81FB59" ma:contentTypeVersion="10" ma:contentTypeDescription="Skapa ett nytt dokument." ma:contentTypeScope="" ma:versionID="d815c6a8526486325aee0cd9a2efafec">
  <xsd:schema xmlns:xsd="http://www.w3.org/2001/XMLSchema" xmlns:xs="http://www.w3.org/2001/XMLSchema" xmlns:p="http://schemas.microsoft.com/office/2006/metadata/properties" xmlns:ns3="4bb9e4d0-3331-40a1-907f-6ebe6061426a" xmlns:ns4="3e9decdb-2e55-4588-84a0-c7967803a843" targetNamespace="http://schemas.microsoft.com/office/2006/metadata/properties" ma:root="true" ma:fieldsID="0e30dd7e237374281bfed1501f5b5787" ns3:_="" ns4:_="">
    <xsd:import namespace="4bb9e4d0-3331-40a1-907f-6ebe6061426a"/>
    <xsd:import namespace="3e9decdb-2e55-4588-84a0-c7967803a84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9e4d0-3331-40a1-907f-6ebe6061426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SharingHintHash" ma:index="10" nillable="true" ma:displayName="Delar tips,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9decdb-2e55-4588-84a0-c7967803a84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EF36AD-FAAA-451B-8A2B-DDE74BBCD0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b9e4d0-3331-40a1-907f-6ebe6061426a"/>
    <ds:schemaRef ds:uri="3e9decdb-2e55-4588-84a0-c7967803a8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CD7F85-7FFA-4B7A-9383-711791220FA2}">
  <ds:schemaRefs>
    <ds:schemaRef ds:uri="http://schemas.microsoft.com/sharepoint/v3/contenttype/forms"/>
  </ds:schemaRefs>
</ds:datastoreItem>
</file>

<file path=customXml/itemProps3.xml><?xml version="1.0" encoding="utf-8"?>
<ds:datastoreItem xmlns:ds="http://schemas.openxmlformats.org/officeDocument/2006/customXml" ds:itemID="{6A9128EB-FDC3-42E0-B41F-71E5636C49B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TotalTime>
  <Words>1266</Words>
  <Application>Microsoft Office PowerPoint</Application>
  <PresentationFormat>Bredbild</PresentationFormat>
  <Paragraphs>84</Paragraphs>
  <Slides>15</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15</vt:i4>
      </vt:variant>
    </vt:vector>
  </HeadingPairs>
  <TitlesOfParts>
    <vt:vector size="19" baseType="lpstr">
      <vt:lpstr>Arial</vt:lpstr>
      <vt:lpstr>Calibri</vt:lpstr>
      <vt:lpstr>Calibri Light</vt:lpstr>
      <vt:lpstr>Office-tema</vt:lpstr>
      <vt:lpstr>Islam</vt:lpstr>
      <vt:lpstr>Koranen &amp; Muhammed  </vt:lpstr>
      <vt:lpstr>PowerPoint-presentation</vt:lpstr>
      <vt:lpstr>Den islamska tron och de sex trosartiklarna  </vt:lpstr>
      <vt:lpstr>PowerPoint-presentation</vt:lpstr>
      <vt:lpstr>PowerPoint-presentation</vt:lpstr>
      <vt:lpstr>PowerPoint-presentation</vt:lpstr>
      <vt:lpstr>Muhammed. </vt:lpstr>
      <vt:lpstr>PowerPoint-presentation</vt:lpstr>
      <vt:lpstr>PowerPoint-presentation</vt:lpstr>
      <vt:lpstr>Texter </vt:lpstr>
      <vt:lpstr>Riktingar inom islam </vt:lpstr>
      <vt:lpstr>Shia &amp; Sunni </vt:lpstr>
      <vt:lpstr>Sunni &amp; Shia </vt:lpstr>
      <vt:lpstr>Sufism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dc:title>
  <dc:creator>Microsoft Office User</dc:creator>
  <cp:lastModifiedBy>Svensson Patrik</cp:lastModifiedBy>
  <cp:revision>2</cp:revision>
  <dcterms:created xsi:type="dcterms:W3CDTF">2021-04-05T20:22:48Z</dcterms:created>
  <dcterms:modified xsi:type="dcterms:W3CDTF">2021-04-06T10:52:13Z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0x0101009E47CBF9C57A2943AD7544974C81FB59</vt:lpwstr>
  </property>
</Properties>
</file>