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E28395-3DE1-46E0-A9FC-302032EEE7C4}" v="72" dt="2022-10-04T11:48:31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49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85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3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8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1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28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0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6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83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5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0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linemoms.com/2014/04/06/noah-controversy-movie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aonline.org/noah/" TargetMode="Externa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hyperlink" Target="https://en.wikipedia.org/wiki/List_of_flood_myths#Ancient_Near_East" TargetMode="External"/><Relationship Id="rId18" Type="http://schemas.openxmlformats.org/officeDocument/2006/relationships/hyperlink" Target="https://en.wikipedia.org/wiki/List_of_flood_myths#India" TargetMode="External"/><Relationship Id="rId26" Type="http://schemas.openxmlformats.org/officeDocument/2006/relationships/hyperlink" Target="https://en.wikipedia.org/wiki/List_of_flood_myths#Vietnam" TargetMode="External"/><Relationship Id="rId39" Type="http://schemas.openxmlformats.org/officeDocument/2006/relationships/hyperlink" Target="https://en.wikipedia.org/wiki/List_of_flood_myths#Oceania" TargetMode="External"/><Relationship Id="rId21" Type="http://schemas.openxmlformats.org/officeDocument/2006/relationships/hyperlink" Target="https://en.wikipedia.org/wiki/List_of_flood_myths#Korea" TargetMode="External"/><Relationship Id="rId34" Type="http://schemas.openxmlformats.org/officeDocument/2006/relationships/hyperlink" Target="https://en.wikipedia.org/wiki/List_of_flood_myths#Welsh" TargetMode="External"/><Relationship Id="rId42" Type="http://schemas.openxmlformats.org/officeDocument/2006/relationships/hyperlink" Target="https://en.wikipedia.org/wiki/List_of_flood_myths#References" TargetMode="External"/><Relationship Id="rId7" Type="http://schemas.openxmlformats.org/officeDocument/2006/relationships/hyperlink" Target="https://en.wikipedia.org/wiki/List_of_flood_myths#Canari" TargetMode="External"/><Relationship Id="rId2" Type="http://schemas.openxmlformats.org/officeDocument/2006/relationships/hyperlink" Target="https://en.wikipedia.org/wiki/List_of_flood_myths#Africa" TargetMode="External"/><Relationship Id="rId16" Type="http://schemas.openxmlformats.org/officeDocument/2006/relationships/hyperlink" Target="https://en.wikipedia.org/wiki/List_of_flood_myths#China" TargetMode="External"/><Relationship Id="rId20" Type="http://schemas.openxmlformats.org/officeDocument/2006/relationships/hyperlink" Target="https://en.wikipedia.org/wiki/List_of_flood_myths#Japan" TargetMode="External"/><Relationship Id="rId29" Type="http://schemas.openxmlformats.org/officeDocument/2006/relationships/hyperlink" Target="https://en.wikipedia.org/wiki/List_of_flood_myths#Medieval_Europe" TargetMode="External"/><Relationship Id="rId41" Type="http://schemas.openxmlformats.org/officeDocument/2006/relationships/hyperlink" Target="https://en.wikipedia.org/wiki/List_of_flood_myths#Polynesi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List_of_flood_myths#South_America" TargetMode="External"/><Relationship Id="rId11" Type="http://schemas.openxmlformats.org/officeDocument/2006/relationships/hyperlink" Target="https://en.wikipedia.org/wiki/List_of_flood_myths#Tupi" TargetMode="External"/><Relationship Id="rId24" Type="http://schemas.openxmlformats.org/officeDocument/2006/relationships/hyperlink" Target="https://en.wikipedia.org/wiki/List_of_flood_myths#Thailand" TargetMode="External"/><Relationship Id="rId32" Type="http://schemas.openxmlformats.org/officeDocument/2006/relationships/hyperlink" Target="https://en.wikipedia.org/wiki/List_of_flood_myths#Cornish" TargetMode="External"/><Relationship Id="rId37" Type="http://schemas.openxmlformats.org/officeDocument/2006/relationships/hyperlink" Target="https://en.wikipedia.org/wiki/List_of_flood_myths#Modern_era_folklore" TargetMode="External"/><Relationship Id="rId40" Type="http://schemas.openxmlformats.org/officeDocument/2006/relationships/hyperlink" Target="https://en.wikipedia.org/wiki/List_of_flood_myths#Australia" TargetMode="External"/><Relationship Id="rId5" Type="http://schemas.openxmlformats.org/officeDocument/2006/relationships/hyperlink" Target="https://en.wikipedia.org/wiki/List_of_flood_myths#Mesoamerica" TargetMode="External"/><Relationship Id="rId15" Type="http://schemas.openxmlformats.org/officeDocument/2006/relationships/hyperlink" Target="https://en.wikipedia.org/wiki/List_of_flood_myths#Abrahamic_religions" TargetMode="External"/><Relationship Id="rId23" Type="http://schemas.openxmlformats.org/officeDocument/2006/relationships/hyperlink" Target="https://en.wikipedia.org/wiki/List_of_flood_myths#Philippines" TargetMode="External"/><Relationship Id="rId28" Type="http://schemas.openxmlformats.org/officeDocument/2006/relationships/hyperlink" Target="https://en.wikipedia.org/wiki/List_of_flood_myths#Classical_Antiquity" TargetMode="External"/><Relationship Id="rId36" Type="http://schemas.openxmlformats.org/officeDocument/2006/relationships/hyperlink" Target="https://en.wikipedia.org/wiki/List_of_flood_myths#Bashkir" TargetMode="External"/><Relationship Id="rId10" Type="http://schemas.openxmlformats.org/officeDocument/2006/relationships/hyperlink" Target="https://en.wikipedia.org/wiki/List_of_flood_myths#Muisca" TargetMode="External"/><Relationship Id="rId19" Type="http://schemas.openxmlformats.org/officeDocument/2006/relationships/hyperlink" Target="https://en.wikipedia.org/wiki/List_of_flood_myths#Indonesia" TargetMode="External"/><Relationship Id="rId31" Type="http://schemas.openxmlformats.org/officeDocument/2006/relationships/hyperlink" Target="https://en.wikipedia.org/wiki/List_of_flood_myths#Breton" TargetMode="External"/><Relationship Id="rId4" Type="http://schemas.openxmlformats.org/officeDocument/2006/relationships/hyperlink" Target="https://en.wikipedia.org/wiki/List_of_flood_myths#North_America" TargetMode="External"/><Relationship Id="rId9" Type="http://schemas.openxmlformats.org/officeDocument/2006/relationships/hyperlink" Target="https://en.wikipedia.org/wiki/List_of_flood_myths#Mapuche" TargetMode="External"/><Relationship Id="rId14" Type="http://schemas.openxmlformats.org/officeDocument/2006/relationships/hyperlink" Target="https://en.wikipedia.org/wiki/List_of_flood_myths#Mesopotamian" TargetMode="External"/><Relationship Id="rId22" Type="http://schemas.openxmlformats.org/officeDocument/2006/relationships/hyperlink" Target="https://en.wikipedia.org/wiki/List_of_flood_myths#Malaysia" TargetMode="External"/><Relationship Id="rId27" Type="http://schemas.openxmlformats.org/officeDocument/2006/relationships/hyperlink" Target="https://en.wikipedia.org/wiki/List_of_flood_myths#Europe" TargetMode="External"/><Relationship Id="rId30" Type="http://schemas.openxmlformats.org/officeDocument/2006/relationships/hyperlink" Target="https://en.wikipedia.org/wiki/List_of_flood_myths#Baltic_area" TargetMode="External"/><Relationship Id="rId35" Type="http://schemas.openxmlformats.org/officeDocument/2006/relationships/hyperlink" Target="https://en.wikipedia.org/wiki/List_of_flood_myths#Norse" TargetMode="External"/><Relationship Id="rId8" Type="http://schemas.openxmlformats.org/officeDocument/2006/relationships/hyperlink" Target="https://en.wikipedia.org/wiki/List_of_flood_myths#Inca" TargetMode="External"/><Relationship Id="rId3" Type="http://schemas.openxmlformats.org/officeDocument/2006/relationships/hyperlink" Target="https://en.wikipedia.org/wiki/List_of_flood_myths#Americas" TargetMode="External"/><Relationship Id="rId12" Type="http://schemas.openxmlformats.org/officeDocument/2006/relationships/hyperlink" Target="https://en.wikipedia.org/wiki/List_of_flood_myths#Asia" TargetMode="External"/><Relationship Id="rId17" Type="http://schemas.openxmlformats.org/officeDocument/2006/relationships/hyperlink" Target="https://en.wikipedia.org/wiki/List_of_flood_myths#Iran" TargetMode="External"/><Relationship Id="rId25" Type="http://schemas.openxmlformats.org/officeDocument/2006/relationships/hyperlink" Target="https://en.wikipedia.org/wiki/List_of_flood_myths#Taiwan's_Saisiat_Tribe" TargetMode="External"/><Relationship Id="rId33" Type="http://schemas.openxmlformats.org/officeDocument/2006/relationships/hyperlink" Target="https://en.wikipedia.org/wiki/List_of_flood_myths#Irish" TargetMode="External"/><Relationship Id="rId38" Type="http://schemas.openxmlformats.org/officeDocument/2006/relationships/hyperlink" Target="https://en.wikipedia.org/wiki/List_of_flood_myths#Finnish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provlibdigital.org/islandora/object/islandora:10711" TargetMode="External"/><Relationship Id="rId7" Type="http://schemas.openxmlformats.org/officeDocument/2006/relationships/hyperlink" Target="https://commons.wikimedia.org/wiki/Category:Flood_Table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hyperlink" Target="https://www.worldhistory.org/image/4821/flood-tablet-of-the-epic-of-gilgamesh/" TargetMode="External"/><Relationship Id="rId5" Type="http://schemas.openxmlformats.org/officeDocument/2006/relationships/hyperlink" Target="https://www.flickr.com/photos/31150609@N05/5654155009" TargetMode="External"/><Relationship Id="rId10" Type="http://schemas.openxmlformats.org/officeDocument/2006/relationships/hyperlink" Target="https://www.britishmuseum.org/collection/object/W_K-3375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creativecommons.org/licenses/by-nc-nd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Enki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ndbclimatecare.com/blog/is-your-furnace-making-a-loud-buzzing-noise-heres-what-you-can-do-about-it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iniestroterrorifico.blogspot.com/2010/06/enki.html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En bild som visar text, inomhus&#10;&#10;Automatiskt genererad beskrivning">
            <a:extLst>
              <a:ext uri="{FF2B5EF4-FFF2-40B4-BE49-F238E27FC236}">
                <a16:creationId xmlns:a16="http://schemas.microsoft.com/office/drawing/2014/main" id="{C557F078-2410-786C-77A9-E5CA02C0DE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6892EFD-1A53-92DE-B970-80C1EF87B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sv-SE" sz="6000">
                <a:solidFill>
                  <a:schemeClr val="bg1"/>
                </a:solidFill>
              </a:rPr>
              <a:t>Hur kan en berättelse användas på nytt?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8689B05-D342-1C4B-BCAF-9514FD3B8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5449479" cy="1663495"/>
          </a:xfrm>
        </p:spPr>
        <p:txBody>
          <a:bodyPr anchor="b">
            <a:normAutofit/>
          </a:bodyPr>
          <a:lstStyle/>
          <a:p>
            <a:endParaRPr lang="sv-SE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0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459270C-AFE6-36BF-64BF-D5FB6CC70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sv-SE" sz="3400" dirty="0" err="1"/>
              <a:t>Utnapistim</a:t>
            </a:r>
            <a:r>
              <a:rPr lang="sv-SE" sz="3400" dirty="0"/>
              <a:t> offrar till gudarna</a:t>
            </a:r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F7178F-D012-92E8-3BCC-A91FD8B26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 fontScale="92500"/>
          </a:bodyPr>
          <a:lstStyle/>
          <a:p>
            <a:r>
              <a:rPr lang="sv-SE" sz="2400" dirty="0"/>
              <a:t>Som tack för hjälpen offrar </a:t>
            </a:r>
            <a:r>
              <a:rPr lang="sv-SE" sz="2400" b="1" dirty="0" err="1"/>
              <a:t>Utnapishtim</a:t>
            </a:r>
            <a:r>
              <a:rPr lang="sv-SE" sz="2400" dirty="0"/>
              <a:t> flera djur till </a:t>
            </a:r>
            <a:r>
              <a:rPr lang="sv-SE" sz="2400" b="1" dirty="0" err="1"/>
              <a:t>Enki</a:t>
            </a:r>
            <a:r>
              <a:rPr lang="sv-SE" sz="2400" dirty="0"/>
              <a:t>.</a:t>
            </a:r>
          </a:p>
          <a:p>
            <a:r>
              <a:rPr lang="sv-SE" sz="2400" b="1" dirty="0" err="1"/>
              <a:t>Enlil</a:t>
            </a:r>
            <a:r>
              <a:rPr lang="sv-SE" sz="2400" dirty="0"/>
              <a:t>, Gudarnas kung, känner lukten och bestämmer sig för att aldrig mer översvämma jorden.</a:t>
            </a:r>
          </a:p>
          <a:p>
            <a:r>
              <a:rPr lang="sv-SE" sz="2400" dirty="0"/>
              <a:t>Han sätter en </a:t>
            </a:r>
            <a:r>
              <a:rPr lang="sv-SE" sz="2400" b="1" dirty="0"/>
              <a:t>regnbåge</a:t>
            </a:r>
            <a:r>
              <a:rPr lang="sv-SE" sz="2400" dirty="0"/>
              <a:t> i himlen som tecken. </a:t>
            </a:r>
          </a:p>
        </p:txBody>
      </p:sp>
      <p:pic>
        <p:nvPicPr>
          <p:cNvPr id="7170" name="Picture 2" descr="Noah, Hero of the Great Primeval Famine - TheTorah.com">
            <a:extLst>
              <a:ext uri="{FF2B5EF4-FFF2-40B4-BE49-F238E27FC236}">
                <a16:creationId xmlns:a16="http://schemas.microsoft.com/office/drawing/2014/main" id="{9DAC723A-ED75-B17A-FC14-CEA7A495D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8" r="-1" b="-1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0A30BA2D-7C6D-C955-6F22-11A13796266B}"/>
              </a:ext>
            </a:extLst>
          </p:cNvPr>
          <p:cNvSpPr/>
          <p:nvPr/>
        </p:nvSpPr>
        <p:spPr>
          <a:xfrm>
            <a:off x="6637020" y="3891826"/>
            <a:ext cx="513588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800" dirty="0" err="1"/>
              <a:t>كشكر</a:t>
            </a:r>
            <a:r>
              <a:rPr lang="sv-SE" sz="2800" dirty="0"/>
              <a:t> </a:t>
            </a:r>
            <a:r>
              <a:rPr lang="sv-SE" sz="2800" dirty="0" err="1"/>
              <a:t>للمساعدة</a:t>
            </a:r>
            <a:r>
              <a:rPr lang="sv-SE" sz="2800" dirty="0"/>
              <a:t> ، </a:t>
            </a:r>
            <a:r>
              <a:rPr lang="sv-SE" sz="2800" dirty="0" err="1"/>
              <a:t>يضحي</a:t>
            </a:r>
            <a:r>
              <a:rPr lang="sv-SE" sz="2800" dirty="0"/>
              <a:t> </a:t>
            </a:r>
            <a:r>
              <a:rPr lang="sv-SE" sz="2800" dirty="0" err="1"/>
              <a:t>Utnapishtim</a:t>
            </a:r>
            <a:r>
              <a:rPr lang="sv-SE" sz="2800" dirty="0"/>
              <a:t> </a:t>
            </a:r>
            <a:r>
              <a:rPr lang="sv-SE" sz="2800" dirty="0" err="1"/>
              <a:t>بالعديد</a:t>
            </a:r>
            <a:r>
              <a:rPr lang="sv-SE" sz="2800" dirty="0"/>
              <a:t> </a:t>
            </a:r>
            <a:r>
              <a:rPr lang="sv-SE" sz="2800" dirty="0" err="1"/>
              <a:t>من</a:t>
            </a:r>
            <a:r>
              <a:rPr lang="sv-SE" sz="2800" dirty="0"/>
              <a:t> </a:t>
            </a:r>
            <a:r>
              <a:rPr lang="sv-SE" sz="2800" dirty="0" err="1"/>
              <a:t>الحيوانات</a:t>
            </a:r>
            <a:r>
              <a:rPr lang="sv-SE" sz="2800" dirty="0"/>
              <a:t> </a:t>
            </a:r>
            <a:r>
              <a:rPr lang="sv-SE" sz="2800" dirty="0" err="1"/>
              <a:t>إلى</a:t>
            </a:r>
            <a:r>
              <a:rPr lang="sv-SE" sz="2800" dirty="0"/>
              <a:t> </a:t>
            </a:r>
            <a:r>
              <a:rPr lang="sv-SE" sz="2800" dirty="0" err="1"/>
              <a:t>Enki</a:t>
            </a:r>
            <a:r>
              <a:rPr lang="sv-SE" sz="2800" dirty="0"/>
              <a:t>.
</a:t>
            </a:r>
            <a:r>
              <a:rPr lang="sv-SE" sz="2800" dirty="0" err="1"/>
              <a:t>يشم</a:t>
            </a:r>
            <a:r>
              <a:rPr lang="sv-SE" sz="2800" dirty="0"/>
              <a:t> </a:t>
            </a:r>
            <a:r>
              <a:rPr lang="sv-SE" sz="2800" dirty="0" err="1"/>
              <a:t>إنليل</a:t>
            </a:r>
            <a:r>
              <a:rPr lang="sv-SE" sz="2800" dirty="0"/>
              <a:t> ، </a:t>
            </a:r>
            <a:r>
              <a:rPr lang="sv-SE" sz="2800" dirty="0" err="1"/>
              <a:t>ملك</a:t>
            </a:r>
            <a:r>
              <a:rPr lang="sv-SE" sz="2800" dirty="0"/>
              <a:t> </a:t>
            </a:r>
            <a:r>
              <a:rPr lang="sv-SE" sz="2800" dirty="0" err="1"/>
              <a:t>الآلهة</a:t>
            </a:r>
            <a:r>
              <a:rPr lang="sv-SE" sz="2800" dirty="0"/>
              <a:t> ، </a:t>
            </a:r>
            <a:r>
              <a:rPr lang="sv-SE" sz="2800" dirty="0" err="1"/>
              <a:t>رائحته</a:t>
            </a:r>
            <a:r>
              <a:rPr lang="sv-SE" sz="2800" dirty="0"/>
              <a:t> </a:t>
            </a:r>
            <a:r>
              <a:rPr lang="sv-SE" sz="2800" dirty="0" err="1"/>
              <a:t>ويقرر</a:t>
            </a:r>
            <a:r>
              <a:rPr lang="sv-SE" sz="2800" dirty="0"/>
              <a:t> </a:t>
            </a:r>
            <a:r>
              <a:rPr lang="sv-SE" sz="2800" dirty="0" err="1"/>
              <a:t>ألا</a:t>
            </a:r>
            <a:r>
              <a:rPr lang="sv-SE" sz="2800" dirty="0"/>
              <a:t> </a:t>
            </a:r>
            <a:r>
              <a:rPr lang="sv-SE" sz="2800" dirty="0" err="1"/>
              <a:t>يغمر</a:t>
            </a:r>
            <a:r>
              <a:rPr lang="sv-SE" sz="2800" dirty="0"/>
              <a:t> </a:t>
            </a:r>
            <a:r>
              <a:rPr lang="sv-SE" sz="2800" dirty="0" err="1"/>
              <a:t>الأرض</a:t>
            </a:r>
            <a:r>
              <a:rPr lang="sv-SE" sz="2800" dirty="0"/>
              <a:t> </a:t>
            </a:r>
            <a:r>
              <a:rPr lang="sv-SE" sz="2800" dirty="0" err="1"/>
              <a:t>مرة</a:t>
            </a:r>
            <a:r>
              <a:rPr lang="sv-SE" sz="2800" dirty="0"/>
              <a:t> </a:t>
            </a:r>
            <a:r>
              <a:rPr lang="sv-SE" sz="2800" dirty="0" err="1"/>
              <a:t>أخرى</a:t>
            </a:r>
            <a:r>
              <a:rPr lang="sv-SE" sz="2800" dirty="0"/>
              <a:t>.
</a:t>
            </a:r>
            <a:r>
              <a:rPr lang="sv-SE" sz="2800" dirty="0" err="1"/>
              <a:t>يضع</a:t>
            </a:r>
            <a:r>
              <a:rPr lang="sv-SE" sz="2800" dirty="0"/>
              <a:t> </a:t>
            </a:r>
            <a:r>
              <a:rPr lang="sv-SE" sz="2800" dirty="0" err="1"/>
              <a:t>قوس</a:t>
            </a:r>
            <a:r>
              <a:rPr lang="sv-SE" sz="2800" dirty="0"/>
              <a:t> </a:t>
            </a:r>
            <a:r>
              <a:rPr lang="sv-SE" sz="2800" dirty="0" err="1"/>
              <a:t>قزح</a:t>
            </a:r>
            <a:r>
              <a:rPr lang="sv-SE" sz="2800" dirty="0"/>
              <a:t> </a:t>
            </a:r>
            <a:r>
              <a:rPr lang="sv-SE" sz="2800" dirty="0" err="1"/>
              <a:t>في</a:t>
            </a:r>
            <a:r>
              <a:rPr lang="sv-SE" sz="2800" dirty="0"/>
              <a:t> </a:t>
            </a:r>
            <a:r>
              <a:rPr lang="sv-SE" sz="2800" dirty="0" err="1"/>
              <a:t>السماء</a:t>
            </a:r>
            <a:r>
              <a:rPr lang="sv-SE" sz="2800" dirty="0"/>
              <a:t> </a:t>
            </a:r>
            <a:r>
              <a:rPr lang="sv-SE" sz="2800" dirty="0" err="1"/>
              <a:t>كعلامة</a:t>
            </a:r>
            <a:r>
              <a:rPr lang="sv-SE" sz="2800" dirty="0"/>
              <a:t>. 
</a:t>
            </a:r>
          </a:p>
        </p:txBody>
      </p:sp>
    </p:spTree>
    <p:extLst>
      <p:ext uri="{BB962C8B-B14F-4D97-AF65-F5344CB8AC3E}">
        <p14:creationId xmlns:p14="http://schemas.microsoft.com/office/powerpoint/2010/main" val="3925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C23E62-C933-7F43-59A1-A9644BF0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Känner du igen historien?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00DA773-D5BE-581C-AAAC-20B6EDD0D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Vilka andra historier har du hört som liknar den här?</a:t>
            </a:r>
          </a:p>
        </p:txBody>
      </p:sp>
    </p:spTree>
    <p:extLst>
      <p:ext uri="{BB962C8B-B14F-4D97-AF65-F5344CB8AC3E}">
        <p14:creationId xmlns:p14="http://schemas.microsoft.com/office/powerpoint/2010/main" val="56126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5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EC23458-1174-FE3B-A286-6424D08B8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sv-SE" sz="3200"/>
              <a:t>Utnapistim / Noa</a:t>
            </a:r>
          </a:p>
        </p:txBody>
      </p:sp>
      <p:pic>
        <p:nvPicPr>
          <p:cNvPr id="7" name="Bildobjekt 6" descr="En bild som visar mörk&#10;&#10;Automatiskt genererad beskrivning">
            <a:extLst>
              <a:ext uri="{FF2B5EF4-FFF2-40B4-BE49-F238E27FC236}">
                <a16:creationId xmlns:a16="http://schemas.microsoft.com/office/drawing/2014/main" id="{B2B8AB2C-ABD3-E661-07F8-832F97B82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519" r="4890"/>
          <a:stretch/>
        </p:blipFill>
        <p:spPr>
          <a:xfrm>
            <a:off x="4" y="10"/>
            <a:ext cx="4884383" cy="3995918"/>
          </a:xfrm>
          <a:prstGeom prst="rect">
            <a:avLst/>
          </a:prstGeom>
        </p:spPr>
      </p:pic>
      <p:pic>
        <p:nvPicPr>
          <p:cNvPr id="5" name="Platshållare för innehåll 4" descr="En bild som visar text&#10;&#10;Automatiskt genererad beskrivning">
            <a:extLst>
              <a:ext uri="{FF2B5EF4-FFF2-40B4-BE49-F238E27FC236}">
                <a16:creationId xmlns:a16="http://schemas.microsoft.com/office/drawing/2014/main" id="{EFB73497-BAFC-F5A6-73FA-CCBF295522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" b="188"/>
          <a:stretch/>
        </p:blipFill>
        <p:spPr>
          <a:xfrm>
            <a:off x="5074879" y="10"/>
            <a:ext cx="7117118" cy="3995918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22E2D14-88C0-3CC6-AF15-69B54CA25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200" dirty="0"/>
              <a:t>Samma </a:t>
            </a:r>
            <a:r>
              <a:rPr lang="en-US" sz="3200" dirty="0" err="1"/>
              <a:t>historia</a:t>
            </a:r>
            <a:endParaRPr lang="en-US" sz="3200" dirty="0"/>
          </a:p>
          <a:p>
            <a:r>
              <a:rPr lang="en-US" sz="3200" dirty="0" err="1"/>
              <a:t>Andra</a:t>
            </a:r>
            <a:r>
              <a:rPr lang="en-US" sz="3200" dirty="0"/>
              <a:t> </a:t>
            </a:r>
            <a:r>
              <a:rPr lang="en-US" sz="3200" dirty="0" err="1"/>
              <a:t>gudar</a:t>
            </a:r>
            <a:endParaRPr lang="en-US" sz="3200" dirty="0"/>
          </a:p>
          <a:p>
            <a:r>
              <a:rPr lang="en-US" sz="3200" dirty="0" err="1"/>
              <a:t>Andra</a:t>
            </a:r>
            <a:r>
              <a:rPr lang="en-US" sz="3200" dirty="0"/>
              <a:t> </a:t>
            </a:r>
            <a:r>
              <a:rPr lang="en-US" sz="3200" dirty="0" err="1"/>
              <a:t>hjältar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2773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D36ECFD-8A60-4E71-5C77-EA4B07226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9216" y="1244490"/>
            <a:ext cx="6272784" cy="1535051"/>
          </a:xfrm>
        </p:spPr>
        <p:txBody>
          <a:bodyPr anchor="b">
            <a:normAutofit/>
          </a:bodyPr>
          <a:lstStyle/>
          <a:p>
            <a:r>
              <a:rPr lang="sv-SE" sz="5200"/>
              <a:t>Likheter</a:t>
            </a:r>
          </a:p>
        </p:txBody>
      </p:sp>
      <p:pic>
        <p:nvPicPr>
          <p:cNvPr id="8194" name="Picture 2" descr="What is the difference between Noah and Gilgamesh? - Quora">
            <a:extLst>
              <a:ext uri="{FF2B5EF4-FFF2-40B4-BE49-F238E27FC236}">
                <a16:creationId xmlns:a16="http://schemas.microsoft.com/office/drawing/2014/main" id="{771784ED-24D2-12B1-F67C-4D609AEF3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4" r="7607"/>
          <a:stretch/>
        </p:blipFill>
        <p:spPr bwMode="auto">
          <a:xfrm>
            <a:off x="0" y="10"/>
            <a:ext cx="55494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486EF7-0479-9477-BE4F-0C96BD52A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795" y="2953407"/>
            <a:ext cx="6272784" cy="3815255"/>
          </a:xfrm>
        </p:spPr>
        <p:txBody>
          <a:bodyPr>
            <a:normAutofit fontScale="70000" lnSpcReduction="20000"/>
          </a:bodyPr>
          <a:lstStyle/>
          <a:p>
            <a:r>
              <a:rPr lang="sv-SE" sz="3600" dirty="0"/>
              <a:t>Likheterna är många!</a:t>
            </a:r>
          </a:p>
          <a:p>
            <a:pPr marL="0" indent="0">
              <a:buNone/>
            </a:pPr>
            <a:endParaRPr lang="sv-SE" sz="3600" b="1" dirty="0"/>
          </a:p>
          <a:p>
            <a:pPr marL="0" indent="0">
              <a:buNone/>
            </a:pPr>
            <a:r>
              <a:rPr lang="sv-SE" sz="3600" b="1" dirty="0"/>
              <a:t>Skillnad</a:t>
            </a:r>
          </a:p>
          <a:p>
            <a:r>
              <a:rPr lang="sv-SE" sz="3600" dirty="0"/>
              <a:t>Namn på hjälten </a:t>
            </a:r>
          </a:p>
          <a:p>
            <a:r>
              <a:rPr lang="sv-SE" sz="3600" dirty="0"/>
              <a:t>guden</a:t>
            </a:r>
          </a:p>
          <a:p>
            <a:r>
              <a:rPr lang="sv-SE" sz="3600" dirty="0"/>
              <a:t>storleken på båten</a:t>
            </a:r>
          </a:p>
          <a:p>
            <a:r>
              <a:rPr lang="sv-SE" sz="3600" dirty="0"/>
              <a:t>längden på översvämningen </a:t>
            </a:r>
          </a:p>
          <a:p>
            <a:r>
              <a:rPr lang="sv-SE" sz="3600" dirty="0"/>
              <a:t>namnet på berget i slutet av historien.</a:t>
            </a:r>
          </a:p>
        </p:txBody>
      </p:sp>
    </p:spTree>
    <p:extLst>
      <p:ext uri="{BB962C8B-B14F-4D97-AF65-F5344CB8AC3E}">
        <p14:creationId xmlns:p14="http://schemas.microsoft.com/office/powerpoint/2010/main" val="3664506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D04D36-8303-7702-AC57-6CC00A0D5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Det finns fler berättelser som också är liknande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7EB1910-4DE2-C6FC-2599-C4BC1C70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7" y="2478024"/>
            <a:ext cx="10971657" cy="3694176"/>
          </a:xfrm>
        </p:spPr>
        <p:txBody>
          <a:bodyPr numCol="3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sv-SE" sz="1400" b="0" i="0" u="none" strike="noStrike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Africa</a:t>
            </a:r>
            <a:endParaRPr lang="sv-SE" sz="1400" b="0" i="0" dirty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lang="sv-SE" sz="1400" b="0" i="0" u="none" strike="noStrike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Americas</a:t>
            </a:r>
            <a:endParaRPr lang="sv-SE" sz="14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2.1North </a:t>
            </a:r>
            <a:r>
              <a:rPr lang="sv-SE" sz="1200" b="0" i="0" u="none" strike="noStrike" dirty="0" err="1"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2.2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Mesoamerica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2.3South </a:t>
            </a:r>
            <a:r>
              <a:rPr lang="sv-SE" sz="1200" b="0" i="0" u="none" strike="noStrike" dirty="0" err="1"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2.3.1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Canari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2.3.2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Inca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2.3.3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Mapuche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2.3.4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Muisca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2.3.5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Tupi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r>
              <a:rPr lang="sv-SE" sz="1400" b="0" i="0" u="none" strike="noStrike" dirty="0">
                <a:effectLst/>
                <a:latin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Asia</a:t>
            </a:r>
            <a:endParaRPr lang="sv-SE" sz="14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3.1Ancient Near </a:t>
            </a:r>
            <a:r>
              <a:rPr lang="sv-SE" sz="1200" b="0" i="0" u="none" strike="noStrike" dirty="0" err="1">
                <a:effectLst/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East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3.1.1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Mesopotamian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3.1.2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Abrahamic religions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3.2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China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3.3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Iran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3.4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3.5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Indonesia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3.6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Japan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3.7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Korea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3.8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Malaysia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3.9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Philippines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3.10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Thailand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3.11Taiwan's </a:t>
            </a:r>
            <a:r>
              <a:rPr lang="sv-SE" sz="1200" b="0" i="0" u="none" strike="noStrike" dirty="0" err="1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Saisiat</a:t>
            </a: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v-SE" sz="1200" b="0" i="0" u="none" strike="noStrike" dirty="0" err="1">
                <a:effectLst/>
                <a:latin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Tribe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3.12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Vietnam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lang="sv-SE" sz="1400" b="0" i="0" u="none" strike="noStrike" dirty="0">
                <a:effectLst/>
                <a:latin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</a:t>
            </a:r>
            <a:endParaRPr lang="sv-SE" sz="14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4.1Classical </a:t>
            </a:r>
            <a:r>
              <a:rPr lang="sv-SE" sz="1200" b="0" i="0" u="none" strike="noStrike" dirty="0" err="1">
                <a:effectLst/>
                <a:latin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Antiquity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4.2Medieval </a:t>
            </a:r>
            <a:r>
              <a:rPr lang="sv-SE" sz="1200" b="0" i="0" u="none" strike="noStrike" dirty="0" err="1">
                <a:effectLst/>
                <a:latin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4.2.1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Baltic area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4.2.2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Breton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4.2.3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Cornish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4.2.4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Irish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4.2.5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Welsh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4.2.6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Norse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4.2.7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Bashkir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4.3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Modern era folklore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1143000" lvl="2" indent="-228600" algn="l">
              <a:buFont typeface="Arial" panose="020B0604020202020204" pitchFamily="34" charset="0"/>
              <a:buChar char="•"/>
            </a:pPr>
            <a:r>
              <a:rPr lang="sv-SE" sz="11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4.3.1</a:t>
            </a:r>
            <a:r>
              <a:rPr lang="sv-SE" sz="1100" b="0" i="0" u="none" strike="noStrike" dirty="0">
                <a:effectLst/>
                <a:latin typeface="Arial" panose="020B0604020202020204" pitchFamily="34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Finnish</a:t>
            </a:r>
            <a:endParaRPr lang="sv-SE" sz="1100" b="0" i="0" dirty="0"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v-SE" sz="14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sv-SE" sz="1400" b="0" i="0" u="none" strike="noStrike" dirty="0">
                <a:effectLst/>
                <a:latin typeface="Arial" panose="020B0604020202020204" pitchFamily="34" charset="0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Oceania</a:t>
            </a:r>
            <a:endParaRPr lang="sv-SE" sz="14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5.1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Australia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v-SE" sz="1200" b="0" i="0" u="none" strike="noStrike" dirty="0">
                <a:solidFill>
                  <a:srgbClr val="598C92"/>
                </a:solidFill>
                <a:effectLst/>
                <a:latin typeface="Arial" panose="020B0604020202020204" pitchFamily="34" charset="0"/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5.2</a:t>
            </a:r>
            <a:r>
              <a:rPr lang="sv-SE" sz="1200" b="0" i="0" u="none" strike="noStrike" dirty="0">
                <a:effectLst/>
                <a:latin typeface="Arial" panose="020B0604020202020204" pitchFamily="34" charset="0"/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Polynesia</a:t>
            </a:r>
            <a:endParaRPr lang="sv-SE" sz="1200" b="0" i="0" dirty="0">
              <a:effectLst/>
              <a:latin typeface="Arial" panose="020B0604020202020204" pitchFamily="34" charset="0"/>
            </a:endParaRPr>
          </a:p>
          <a:p>
            <a:br>
              <a:rPr lang="sv-SE" sz="1400" b="0" i="0" u="none" strike="noStrike" dirty="0">
                <a:effectLst/>
                <a:latin typeface="Arial" panose="020B0604020202020204" pitchFamily="34" charset="0"/>
                <a:hlinkClick r:id="rId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22487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8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20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CB530A2-111A-512A-76FD-EB55433E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sv-SE" sz="2600" dirty="0"/>
              <a:t>The Epic </a:t>
            </a:r>
            <a:r>
              <a:rPr lang="sv-SE" sz="2600" dirty="0" err="1"/>
              <a:t>of</a:t>
            </a:r>
            <a:r>
              <a:rPr lang="sv-SE" sz="2600" dirty="0"/>
              <a:t> Gilgamesh</a:t>
            </a:r>
            <a:br>
              <a:rPr lang="sv-SE" sz="2600" dirty="0"/>
            </a:br>
            <a:r>
              <a:rPr lang="sv-SE" sz="2600" dirty="0"/>
              <a:t>- The </a:t>
            </a:r>
            <a:r>
              <a:rPr lang="sv-SE" sz="2600" dirty="0" err="1"/>
              <a:t>Flood</a:t>
            </a:r>
            <a:r>
              <a:rPr lang="sv-SE" sz="2600" dirty="0"/>
              <a:t> </a:t>
            </a:r>
            <a:r>
              <a:rPr lang="sv-SE" sz="2600" dirty="0" err="1"/>
              <a:t>Tablet</a:t>
            </a:r>
            <a:endParaRPr lang="sv-SE" sz="2600" dirty="0"/>
          </a:p>
        </p:txBody>
      </p:sp>
      <p:pic>
        <p:nvPicPr>
          <p:cNvPr id="11" name="Bildobjekt 10" descr="En bild som visar utomhus, person, grupp, gammal&#10;&#10;Automatiskt genererad beskrivning">
            <a:extLst>
              <a:ext uri="{FF2B5EF4-FFF2-40B4-BE49-F238E27FC236}">
                <a16:creationId xmlns:a16="http://schemas.microsoft.com/office/drawing/2014/main" id="{9492BBA2-68EB-BDC9-14E1-94D053223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934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8" name="Bildobjekt 7" descr="En bild som visar text, inomhus&#10;&#10;Automatiskt genererad beskrivning">
            <a:extLst>
              <a:ext uri="{FF2B5EF4-FFF2-40B4-BE49-F238E27FC236}">
                <a16:creationId xmlns:a16="http://schemas.microsoft.com/office/drawing/2014/main" id="{91D9AC6B-6C4D-22BF-899A-50EE909E4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505" r="1" b="1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C0592C3-6653-9027-4016-36F1934ED7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9838" r="14713" b="1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33" name="Rectangle 22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03092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32E1D34-C6C0-1468-1CD3-AC776690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r>
              <a:rPr lang="en-US" sz="1800" dirty="0"/>
              <a:t>Den </a:t>
            </a:r>
            <a:r>
              <a:rPr lang="en-US" sz="1800" dirty="0" err="1"/>
              <a:t>här</a:t>
            </a:r>
            <a:r>
              <a:rPr lang="en-US" sz="1800" dirty="0"/>
              <a:t> </a:t>
            </a:r>
            <a:r>
              <a:rPr lang="en-US" sz="1800" dirty="0" err="1"/>
              <a:t>stenplattan</a:t>
            </a:r>
            <a:r>
              <a:rPr lang="en-US" sz="1800" dirty="0"/>
              <a:t> </a:t>
            </a:r>
            <a:r>
              <a:rPr lang="en-US" sz="1800" dirty="0" err="1"/>
              <a:t>kommer</a:t>
            </a:r>
            <a:r>
              <a:rPr lang="en-US" sz="1800" dirty="0"/>
              <a:t> </a:t>
            </a:r>
            <a:r>
              <a:rPr lang="en-US" sz="1800" dirty="0" err="1"/>
              <a:t>från</a:t>
            </a:r>
            <a:r>
              <a:rPr lang="en-US" sz="1800" dirty="0"/>
              <a:t> </a:t>
            </a:r>
            <a:r>
              <a:rPr lang="en-US" sz="1800" dirty="0" err="1"/>
              <a:t>gamla</a:t>
            </a:r>
            <a:r>
              <a:rPr lang="en-US" sz="1800" dirty="0"/>
              <a:t> </a:t>
            </a:r>
            <a:r>
              <a:rPr lang="en-US" sz="1800" dirty="0" err="1"/>
              <a:t>Assyrien</a:t>
            </a:r>
            <a:r>
              <a:rPr lang="en-US" sz="1800" dirty="0"/>
              <a:t> (</a:t>
            </a:r>
            <a:r>
              <a:rPr lang="en-US" sz="1800" dirty="0" err="1"/>
              <a:t>Irak</a:t>
            </a:r>
            <a:r>
              <a:rPr lang="en-US" sz="1800" dirty="0"/>
              <a:t>/</a:t>
            </a:r>
            <a:r>
              <a:rPr lang="en-US" sz="1800" dirty="0" err="1"/>
              <a:t>Syrien</a:t>
            </a:r>
            <a:r>
              <a:rPr lang="en-US" sz="1800" dirty="0"/>
              <a:t>/</a:t>
            </a:r>
            <a:r>
              <a:rPr lang="en-US" sz="1800" dirty="0" err="1"/>
              <a:t>Turkiet</a:t>
            </a:r>
            <a:r>
              <a:rPr lang="en-US" sz="1800" dirty="0"/>
              <a:t>)</a:t>
            </a:r>
          </a:p>
          <a:p>
            <a:r>
              <a:rPr lang="en-US" sz="1800" dirty="0"/>
              <a:t>Den </a:t>
            </a:r>
            <a:r>
              <a:rPr lang="en-US" sz="1800" dirty="0" err="1"/>
              <a:t>är</a:t>
            </a:r>
            <a:r>
              <a:rPr lang="en-US" sz="1800" dirty="0"/>
              <a:t> </a:t>
            </a:r>
            <a:r>
              <a:rPr lang="en-US" sz="1800" dirty="0" err="1"/>
              <a:t>nästan</a:t>
            </a:r>
            <a:r>
              <a:rPr lang="en-US" sz="1800" dirty="0"/>
              <a:t> 3000 </a:t>
            </a:r>
            <a:r>
              <a:rPr lang="en-US" sz="1800" dirty="0" err="1"/>
              <a:t>år</a:t>
            </a:r>
            <a:r>
              <a:rPr lang="en-US" sz="1800" dirty="0"/>
              <a:t> </a:t>
            </a:r>
            <a:r>
              <a:rPr lang="en-US" sz="1800" dirty="0" err="1"/>
              <a:t>gammal</a:t>
            </a:r>
            <a:r>
              <a:rPr lang="en-US" sz="1800" dirty="0"/>
              <a:t>. </a:t>
            </a:r>
            <a:r>
              <a:rPr lang="en-US" sz="1800" dirty="0" err="1"/>
              <a:t>Berättelsen</a:t>
            </a:r>
            <a:r>
              <a:rPr lang="en-US" sz="1800" dirty="0"/>
              <a:t> på </a:t>
            </a:r>
            <a:r>
              <a:rPr lang="en-US" sz="1800" dirty="0" err="1"/>
              <a:t>tavlan</a:t>
            </a:r>
            <a:r>
              <a:rPr lang="en-US" sz="1800" dirty="0"/>
              <a:t> </a:t>
            </a:r>
            <a:r>
              <a:rPr lang="en-US" sz="1800" dirty="0" err="1"/>
              <a:t>är</a:t>
            </a:r>
            <a:r>
              <a:rPr lang="en-US" sz="1800" dirty="0"/>
              <a:t> </a:t>
            </a:r>
            <a:r>
              <a:rPr lang="en-US" sz="1800" dirty="0" err="1"/>
              <a:t>ungefär</a:t>
            </a:r>
            <a:r>
              <a:rPr lang="en-US" sz="1800" dirty="0"/>
              <a:t> 4000 </a:t>
            </a:r>
            <a:r>
              <a:rPr lang="en-US" sz="1800" dirty="0" err="1"/>
              <a:t>år</a:t>
            </a:r>
            <a:r>
              <a:rPr lang="en-US" sz="1800" dirty="0"/>
              <a:t> </a:t>
            </a:r>
            <a:r>
              <a:rPr lang="en-US" sz="1800" dirty="0" err="1"/>
              <a:t>gammal</a:t>
            </a:r>
            <a:r>
              <a:rPr lang="en-US" sz="1800" dirty="0"/>
              <a:t>. 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99E25EB-2BA5-4F47-2F38-C90495E01537}"/>
              </a:ext>
            </a:extLst>
          </p:cNvPr>
          <p:cNvSpPr txBox="1"/>
          <p:nvPr/>
        </p:nvSpPr>
        <p:spPr>
          <a:xfrm>
            <a:off x="9533901" y="3805016"/>
            <a:ext cx="265809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7" tooltip="https://commons.wikimedia.org/wiki/Category:Flood_Table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48ADBC3-BD24-DF3E-AEA3-59A1C5A33EAB}"/>
              </a:ext>
            </a:extLst>
          </p:cNvPr>
          <p:cNvSpPr txBox="1"/>
          <p:nvPr/>
        </p:nvSpPr>
        <p:spPr>
          <a:xfrm>
            <a:off x="5219515" y="3805022"/>
            <a:ext cx="284244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5" tooltip="https://www.flickr.com/photos/31150609@N05/565415500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sv-SE" sz="700">
              <a:solidFill>
                <a:srgbClr val="FFFFFF"/>
              </a:solidFill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625A0CB-95D1-7FC8-572E-7DD9FB909891}"/>
              </a:ext>
            </a:extLst>
          </p:cNvPr>
          <p:cNvSpPr txBox="1"/>
          <p:nvPr/>
        </p:nvSpPr>
        <p:spPr>
          <a:xfrm>
            <a:off x="1273820" y="3805011"/>
            <a:ext cx="26581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3" tooltip="https://provlibdigital.org/islandora/object/islandora:107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A8E41BB0-2EEC-586F-4C85-CE0CED3334FD}"/>
              </a:ext>
            </a:extLst>
          </p:cNvPr>
          <p:cNvSpPr txBox="1"/>
          <p:nvPr/>
        </p:nvSpPr>
        <p:spPr>
          <a:xfrm>
            <a:off x="600074" y="6421219"/>
            <a:ext cx="8848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10"/>
              </a:rPr>
              <a:t>https://www.britishmuseum.org/collection/object/W_K-3375</a:t>
            </a:r>
            <a:r>
              <a:rPr lang="sv-SE" dirty="0"/>
              <a:t> 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AE85F47-DDD6-2BAA-80A6-9257854365C7}"/>
              </a:ext>
            </a:extLst>
          </p:cNvPr>
          <p:cNvSpPr txBox="1"/>
          <p:nvPr/>
        </p:nvSpPr>
        <p:spPr>
          <a:xfrm>
            <a:off x="600074" y="6163360"/>
            <a:ext cx="9610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hlinkClick r:id="rId11"/>
              </a:rPr>
              <a:t>https://www.worldhistory.org/image/4821/flood-tablet-of-the-epic-of-gilgamesh/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960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D731904-7733-45B0-902C-289497204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504E6397-35D7-4AEC-9DA9-B7F6B12B8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F15D078-B68C-CFFE-E5B7-71784211D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sv-SE" sz="3200" dirty="0"/>
              <a:t>Har du hört den förut?</a:t>
            </a:r>
            <a:br>
              <a:rPr lang="sv-SE" sz="3200" dirty="0"/>
            </a:br>
            <a:r>
              <a:rPr lang="ar-LB" sz="3200" dirty="0"/>
              <a:t>هل سمعت ذلك من قبل؟</a:t>
            </a:r>
            <a:endParaRPr lang="sv-SE" sz="3200" dirty="0"/>
          </a:p>
        </p:txBody>
      </p:sp>
      <p:pic>
        <p:nvPicPr>
          <p:cNvPr id="5" name="Bildobjekt 4" descr="En bild som visar text&#10;&#10;Automatiskt genererad beskrivning">
            <a:extLst>
              <a:ext uri="{FF2B5EF4-FFF2-40B4-BE49-F238E27FC236}">
                <a16:creationId xmlns:a16="http://schemas.microsoft.com/office/drawing/2014/main" id="{E12152BC-D7A0-F1ED-FF04-1FB54FB9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2495" t="8101" r="2496" b="28748"/>
          <a:stretch/>
        </p:blipFill>
        <p:spPr>
          <a:xfrm>
            <a:off x="4" y="10"/>
            <a:ext cx="4884383" cy="3995918"/>
          </a:xfrm>
          <a:prstGeom prst="rect">
            <a:avLst/>
          </a:prstGeom>
        </p:spPr>
      </p:pic>
      <p:pic>
        <p:nvPicPr>
          <p:cNvPr id="1026" name="Picture 2" descr="Mighty Enlil Of The Sumerian Pantheon Of Gods - Ancient Pages">
            <a:extLst>
              <a:ext uri="{FF2B5EF4-FFF2-40B4-BE49-F238E27FC236}">
                <a16:creationId xmlns:a16="http://schemas.microsoft.com/office/drawing/2014/main" id="{1B826633-95FB-1FCD-FAC7-A5DF82597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2" r="-2" b="6740"/>
          <a:stretch/>
        </p:blipFill>
        <p:spPr bwMode="auto">
          <a:xfrm>
            <a:off x="5074879" y="10"/>
            <a:ext cx="7117118" cy="39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2C5A04F-2AEB-4631-8314-A8B812E1E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4B2B1C70-BF3F-41BD-871B-63D8F911F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E2DE384-7615-AC12-D943-B85704562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rmAutofit/>
          </a:bodyPr>
          <a:lstStyle/>
          <a:p>
            <a:r>
              <a:rPr lang="sv-SE" sz="3200" dirty="0" err="1"/>
              <a:t>Enlil</a:t>
            </a:r>
            <a:r>
              <a:rPr lang="sv-SE" sz="3200" dirty="0"/>
              <a:t> – gudarnas kung </a:t>
            </a:r>
            <a:r>
              <a:rPr lang="ar-LB" sz="3200" dirty="0"/>
              <a:t>ءملك الآلهة</a:t>
            </a:r>
            <a:endParaRPr lang="sv-SE" sz="3200" dirty="0"/>
          </a:p>
          <a:p>
            <a:r>
              <a:rPr lang="sv-SE" sz="3200" dirty="0" err="1"/>
              <a:t>Enki</a:t>
            </a:r>
            <a:r>
              <a:rPr lang="sv-SE" sz="3200" dirty="0"/>
              <a:t> – Vattnets gud </a:t>
            </a:r>
            <a:r>
              <a:rPr lang="ar-LB" sz="3200" dirty="0"/>
              <a:t>إله الما</a:t>
            </a:r>
            <a:endParaRPr lang="sv-SE" sz="3200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7B32264-C107-337B-67E8-A8C950D82F99}"/>
              </a:ext>
            </a:extLst>
          </p:cNvPr>
          <p:cNvSpPr txBox="1"/>
          <p:nvPr/>
        </p:nvSpPr>
        <p:spPr>
          <a:xfrm>
            <a:off x="2226287" y="3795873"/>
            <a:ext cx="265810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700">
                <a:solidFill>
                  <a:srgbClr val="FFFFFF"/>
                </a:solidFill>
                <a:hlinkClick r:id="rId3" tooltip="https://es.wikipedia.org/wiki/En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 här fotot</a:t>
            </a:r>
            <a:r>
              <a:rPr lang="sv-SE" sz="700">
                <a:solidFill>
                  <a:srgbClr val="FFFFFF"/>
                </a:solidFill>
              </a:rPr>
              <a:t> av Okänd författare licensieras enligt </a:t>
            </a:r>
            <a:r>
              <a:rPr lang="sv-SE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sv-S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person, vägg, person&#10;&#10;Automatiskt genererad beskrivning">
            <a:extLst>
              <a:ext uri="{FF2B5EF4-FFF2-40B4-BE49-F238E27FC236}">
                <a16:creationId xmlns:a16="http://schemas.microsoft.com/office/drawing/2014/main" id="{A428989F-5373-91B4-F942-B8260CEAF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150" r="17650"/>
          <a:stretch/>
        </p:blipFill>
        <p:spPr>
          <a:xfrm>
            <a:off x="20" y="-34280"/>
            <a:ext cx="866849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F981527-1C7E-4847-B180-945BFB1A8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Enlil by lordtrigon66613 on DeviantArt">
            <a:extLst>
              <a:ext uri="{FF2B5EF4-FFF2-40B4-BE49-F238E27FC236}">
                <a16:creationId xmlns:a16="http://schemas.microsoft.com/office/drawing/2014/main" id="{CA125C9F-1890-1941-C6A8-754F1438E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" y="2979420"/>
            <a:ext cx="2585720" cy="38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77B800A-0BD4-B960-6907-BFF6A9E9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1228725"/>
            <a:ext cx="888682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D831F06-C2D4-44B7-2430-47CDCA9C9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3174" y="1394078"/>
            <a:ext cx="3768825" cy="396659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r>
              <a:rPr lang="en-US" dirty="0"/>
              <a:t>Enlil </a:t>
            </a:r>
            <a:r>
              <a:rPr lang="en-US" dirty="0" err="1"/>
              <a:t>tycker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människorna</a:t>
            </a:r>
            <a:r>
              <a:rPr lang="en-US" dirty="0"/>
              <a:t> </a:t>
            </a:r>
            <a:r>
              <a:rPr lang="en-US" dirty="0" err="1"/>
              <a:t>är</a:t>
            </a:r>
            <a:r>
              <a:rPr lang="en-US" dirty="0"/>
              <a:t> </a:t>
            </a:r>
            <a:r>
              <a:rPr lang="en-US" dirty="0" err="1"/>
              <a:t>väldigt</a:t>
            </a:r>
            <a:r>
              <a:rPr lang="en-US" dirty="0"/>
              <a:t> </a:t>
            </a:r>
            <a:r>
              <a:rPr lang="en-US" dirty="0" err="1"/>
              <a:t>högljudda</a:t>
            </a:r>
            <a:r>
              <a:rPr lang="en-US" dirty="0"/>
              <a:t>.</a:t>
            </a:r>
          </a:p>
          <a:p>
            <a:r>
              <a:rPr lang="en-US" dirty="0"/>
              <a:t>Han </a:t>
            </a:r>
            <a:r>
              <a:rPr lang="en-US" dirty="0" err="1"/>
              <a:t>bestämmer</a:t>
            </a:r>
            <a:r>
              <a:rPr lang="en-US" dirty="0"/>
              <a:t> sig för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döda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människor</a:t>
            </a:r>
            <a:r>
              <a:rPr lang="en-US" dirty="0"/>
              <a:t> </a:t>
            </a:r>
            <a:r>
              <a:rPr lang="en-US" dirty="0" err="1"/>
              <a:t>genom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svämma</a:t>
            </a:r>
            <a:r>
              <a:rPr lang="en-US" dirty="0"/>
              <a:t> </a:t>
            </a:r>
            <a:r>
              <a:rPr lang="en-US" dirty="0" err="1"/>
              <a:t>över</a:t>
            </a:r>
            <a:r>
              <a:rPr lang="en-US" dirty="0"/>
              <a:t> </a:t>
            </a:r>
            <a:r>
              <a:rPr lang="en-US" dirty="0" err="1"/>
              <a:t>jorden</a:t>
            </a:r>
            <a:r>
              <a:rPr lang="ar-LB" dirty="0"/>
              <a:t>
</a:t>
            </a:r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8D37EBD-3B1D-8EF6-9BD3-1F1D0F593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8095" y="0"/>
            <a:ext cx="3438144" cy="11247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Har du </a:t>
            </a:r>
            <a:r>
              <a:rPr lang="en-US" sz="2800" dirty="0" err="1"/>
              <a:t>hört</a:t>
            </a:r>
            <a:r>
              <a:rPr lang="en-US" sz="2800" dirty="0"/>
              <a:t> den </a:t>
            </a:r>
            <a:r>
              <a:rPr lang="en-US" sz="2800" dirty="0" err="1"/>
              <a:t>förut</a:t>
            </a:r>
            <a:r>
              <a:rPr lang="en-US" sz="2800" dirty="0"/>
              <a:t>?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CFF1EC6-422E-1ABE-34F1-95B5D050DAC8}"/>
              </a:ext>
            </a:extLst>
          </p:cNvPr>
          <p:cNvSpPr txBox="1"/>
          <p:nvPr/>
        </p:nvSpPr>
        <p:spPr>
          <a:xfrm>
            <a:off x="242888" y="745540"/>
            <a:ext cx="4363402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r-LB" sz="3200" dirty="0"/>
              <a:t>يعتقد إنليل أن الناس بصوت عال جدا.
يقرر قتل جميع الناس عن طريق إغراق الأرض</a:t>
            </a:r>
            <a:endParaRPr lang="sv-SE" sz="3200" dirty="0"/>
          </a:p>
        </p:txBody>
      </p:sp>
    </p:spTree>
    <p:extLst>
      <p:ext uri="{BB962C8B-B14F-4D97-AF65-F5344CB8AC3E}">
        <p14:creationId xmlns:p14="http://schemas.microsoft.com/office/powerpoint/2010/main" val="25625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1">
            <a:extLst>
              <a:ext uri="{FF2B5EF4-FFF2-40B4-BE49-F238E27FC236}">
                <a16:creationId xmlns:a16="http://schemas.microsoft.com/office/drawing/2014/main" id="{8380AD67-C5CA-4918-B4BB-C359BB03E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F4E4277-0A64-96C4-EC9E-C91D1F410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216" y="1076324"/>
            <a:ext cx="6272784" cy="1535051"/>
          </a:xfrm>
        </p:spPr>
        <p:txBody>
          <a:bodyPr anchor="b">
            <a:normAutofit/>
          </a:bodyPr>
          <a:lstStyle/>
          <a:p>
            <a:r>
              <a:rPr lang="en-US" sz="5200"/>
              <a:t>Har du hört den förut?</a:t>
            </a:r>
            <a:endParaRPr lang="sv-SE" sz="5200"/>
          </a:p>
        </p:txBody>
      </p:sp>
      <p:pic>
        <p:nvPicPr>
          <p:cNvPr id="5" name="Platshållare för innehåll 4" descr="En bild som visar tyg&#10;&#10;Automatiskt genererad beskrivning">
            <a:extLst>
              <a:ext uri="{FF2B5EF4-FFF2-40B4-BE49-F238E27FC236}">
                <a16:creationId xmlns:a16="http://schemas.microsoft.com/office/drawing/2014/main" id="{0B66DDF5-E97E-6050-AC5D-A594DAEE4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51" r="10732"/>
          <a:stretch/>
        </p:blipFill>
        <p:spPr>
          <a:xfrm>
            <a:off x="20" y="10"/>
            <a:ext cx="4505305" cy="6857990"/>
          </a:xfrm>
          <a:prstGeom prst="rect">
            <a:avLst/>
          </a:prstGeom>
        </p:spPr>
      </p:pic>
      <p:sp>
        <p:nvSpPr>
          <p:cNvPr id="38" name="!!accent">
            <a:extLst>
              <a:ext uri="{FF2B5EF4-FFF2-40B4-BE49-F238E27FC236}">
                <a16:creationId xmlns:a16="http://schemas.microsoft.com/office/drawing/2014/main" id="{EABAD4DA-87BA-4F70-9EF0-45C6BCF17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17960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915128D9-2797-47FA-B6FE-EC24E6B84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26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ontent Placeholder 8">
            <a:extLst>
              <a:ext uri="{FF2B5EF4-FFF2-40B4-BE49-F238E27FC236}">
                <a16:creationId xmlns:a16="http://schemas.microsoft.com/office/drawing/2014/main" id="{E6DD7718-7D6A-8B69-D6A4-6C274A735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216" y="3351276"/>
            <a:ext cx="6967004" cy="3403854"/>
          </a:xfrm>
        </p:spPr>
        <p:txBody>
          <a:bodyPr>
            <a:normAutofit/>
          </a:bodyPr>
          <a:lstStyle/>
          <a:p>
            <a:r>
              <a:rPr lang="en-US" sz="2400" dirty="0"/>
              <a:t>Enki </a:t>
            </a:r>
            <a:r>
              <a:rPr lang="en-US" sz="2400" dirty="0" err="1"/>
              <a:t>tycker</a:t>
            </a:r>
            <a:r>
              <a:rPr lang="en-US" sz="2400" dirty="0"/>
              <a:t> </a:t>
            </a:r>
            <a:r>
              <a:rPr lang="en-US" sz="2400" dirty="0" err="1"/>
              <a:t>synd</a:t>
            </a:r>
            <a:r>
              <a:rPr lang="en-US" sz="2400" dirty="0"/>
              <a:t> om </a:t>
            </a:r>
            <a:r>
              <a:rPr lang="en-US" sz="2400" dirty="0" err="1"/>
              <a:t>människorna</a:t>
            </a:r>
            <a:r>
              <a:rPr lang="en-US" sz="2400" dirty="0"/>
              <a:t>.</a:t>
            </a:r>
          </a:p>
          <a:p>
            <a:r>
              <a:rPr lang="en-US" sz="2400" dirty="0"/>
              <a:t>Han </a:t>
            </a:r>
            <a:r>
              <a:rPr lang="en-US" sz="2400" dirty="0" err="1"/>
              <a:t>varnar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av </a:t>
            </a:r>
            <a:r>
              <a:rPr lang="en-US" sz="2400" dirty="0" err="1"/>
              <a:t>människorna</a:t>
            </a:r>
            <a:r>
              <a:rPr lang="en-US" sz="2400" dirty="0"/>
              <a:t> för </a:t>
            </a:r>
            <a:r>
              <a:rPr lang="en-US" sz="2400" dirty="0" err="1"/>
              <a:t>översvämningen</a:t>
            </a:r>
            <a:r>
              <a:rPr lang="en-US" sz="2400" dirty="0"/>
              <a:t>. </a:t>
            </a:r>
          </a:p>
          <a:p>
            <a:r>
              <a:rPr lang="en-US" sz="2400" dirty="0" err="1"/>
              <a:t>Mannen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blev</a:t>
            </a:r>
            <a:r>
              <a:rPr lang="en-US" sz="2400" dirty="0"/>
              <a:t> </a:t>
            </a:r>
            <a:r>
              <a:rPr lang="en-US" sz="2400" dirty="0" err="1"/>
              <a:t>varnad</a:t>
            </a:r>
            <a:r>
              <a:rPr lang="en-US" sz="2400" dirty="0"/>
              <a:t> </a:t>
            </a:r>
            <a:r>
              <a:rPr lang="en-US" sz="2400" dirty="0" err="1"/>
              <a:t>hette</a:t>
            </a:r>
            <a:r>
              <a:rPr lang="en-US" sz="2400" dirty="0"/>
              <a:t> </a:t>
            </a:r>
            <a:r>
              <a:rPr lang="en-US" sz="2400" b="1" dirty="0"/>
              <a:t>Utnapishtim.</a:t>
            </a:r>
          </a:p>
          <a:p>
            <a:endParaRPr lang="en-US" sz="2400" b="1" dirty="0"/>
          </a:p>
          <a:p>
            <a:r>
              <a:rPr lang="ar-LB" b="1" dirty="0"/>
              <a:t>الرجل الذي تم تحذيره كان يدعى </a:t>
            </a:r>
            <a:r>
              <a:rPr lang="en-US" b="1" dirty="0"/>
              <a:t>Utnapishtim.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04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8" name="Rectangle 308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90" name="p!!Rectangle">
            <a:extLst>
              <a:ext uri="{FF2B5EF4-FFF2-40B4-BE49-F238E27FC236}">
                <a16:creationId xmlns:a16="http://schemas.microsoft.com/office/drawing/2014/main" id="{C7B352FC-1F44-4AB9-A2BD-FBF231C6B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B93C51D-CE5D-E132-5C88-F13E456C5D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 b="3157"/>
          <a:stretch/>
        </p:blipFill>
        <p:spPr bwMode="auto">
          <a:xfrm>
            <a:off x="-2" y="-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m!!text rectangle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B256B93-5A8F-B609-E4C7-43025A73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10" y="4909985"/>
            <a:ext cx="3212386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/>
              <a:t>Utnapistim</a:t>
            </a:r>
            <a:r>
              <a:rPr lang="en-US" sz="2600" dirty="0"/>
              <a:t> </a:t>
            </a:r>
            <a:r>
              <a:rPr lang="en-US" sz="2600" dirty="0" err="1"/>
              <a:t>bygger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</a:t>
            </a:r>
            <a:r>
              <a:rPr lang="en-US" sz="2600" dirty="0" err="1"/>
              <a:t>stor</a:t>
            </a:r>
            <a:r>
              <a:rPr lang="en-US" sz="2600" dirty="0"/>
              <a:t> </a:t>
            </a:r>
            <a:r>
              <a:rPr lang="en-US" sz="2600" dirty="0" err="1"/>
              <a:t>båt</a:t>
            </a:r>
            <a:endParaRPr lang="en-US" sz="2600" dirty="0"/>
          </a:p>
        </p:txBody>
      </p:sp>
      <p:sp>
        <p:nvSpPr>
          <p:cNvPr id="3087" name="m!!accent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92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8" name="Rectangle 411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The Animals Went in Two by Two, According to Babylonian Ark Tablet -  Biblical Archaeology Society">
            <a:extLst>
              <a:ext uri="{FF2B5EF4-FFF2-40B4-BE49-F238E27FC236}">
                <a16:creationId xmlns:a16="http://schemas.microsoft.com/office/drawing/2014/main" id="{AB64E950-9EB4-337C-BE7D-A98CCA44E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r="-2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keptic » eSkeptic » August 10, 2016">
            <a:extLst>
              <a:ext uri="{FF2B5EF4-FFF2-40B4-BE49-F238E27FC236}">
                <a16:creationId xmlns:a16="http://schemas.microsoft.com/office/drawing/2014/main" id="{DEE4345B-358D-4A15-4E88-DAA75320E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8" r="2" b="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tnapishtim's Ark | Marvel Database | Fandom">
            <a:extLst>
              <a:ext uri="{FF2B5EF4-FFF2-40B4-BE49-F238E27FC236}">
                <a16:creationId xmlns:a16="http://schemas.microsoft.com/office/drawing/2014/main" id="{585929F7-8F63-C5C1-9242-93F3A1D30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r="4520" b="-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20" name="Freeform: Shape 411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22" name="Freeform: Shape 412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9B49FB5-61E2-3FBD-1339-F0E62FFC1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sv-SE" sz="2800" dirty="0" err="1"/>
              <a:t>Utnapishtim</a:t>
            </a:r>
            <a:endParaRPr lang="sv-SE" sz="2800" dirty="0"/>
          </a:p>
        </p:txBody>
      </p:sp>
      <p:sp>
        <p:nvSpPr>
          <p:cNvPr id="4124" name="Rectangle 412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6" name="Rectangle 412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838194-3F06-6BB0-F9AA-8B8F338D9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r>
              <a:rPr lang="sv-SE" sz="2400" dirty="0"/>
              <a:t>Båten är stor</a:t>
            </a:r>
          </a:p>
          <a:p>
            <a:r>
              <a:rPr lang="sv-SE" sz="2400" dirty="0"/>
              <a:t>Två av varje djur går på båten</a:t>
            </a:r>
          </a:p>
          <a:p>
            <a:r>
              <a:rPr lang="sv-SE" sz="2400" dirty="0"/>
              <a:t>Sedan kommer översvämningen</a:t>
            </a:r>
          </a:p>
          <a:p>
            <a:pPr marL="0" indent="0">
              <a:buNone/>
            </a:pPr>
            <a:r>
              <a:rPr lang="ar-LB" sz="4000" dirty="0"/>
              <a:t>ثم يأتي الطوفان</a:t>
            </a:r>
            <a:endParaRPr lang="sv-SE" sz="4000" dirty="0"/>
          </a:p>
        </p:txBody>
      </p:sp>
      <p:pic>
        <p:nvPicPr>
          <p:cNvPr id="4098" name="Picture 2" descr="Epic of Gilgamesh: Summary in 10 Interesting Points">
            <a:extLst>
              <a:ext uri="{FF2B5EF4-FFF2-40B4-BE49-F238E27FC236}">
                <a16:creationId xmlns:a16="http://schemas.microsoft.com/office/drawing/2014/main" id="{EA4DE808-A34F-54CA-C707-C73334EF1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9" r="-2" b="653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72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A8C0C3B-D0F8-5F4E-0D72-C7601D0BF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sv-SE" sz="5200" dirty="0"/>
              <a:t>Översvämningen </a:t>
            </a: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289C4F-F6DA-7097-54C3-91430DB53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sv-SE" sz="3200" dirty="0"/>
              <a:t>Jorden svämmar över av vatten.</a:t>
            </a:r>
          </a:p>
          <a:p>
            <a:r>
              <a:rPr lang="sv-SE" sz="3200" dirty="0"/>
              <a:t>Bara </a:t>
            </a:r>
            <a:r>
              <a:rPr lang="sv-SE" sz="3200" dirty="0" err="1"/>
              <a:t>Utnapistim</a:t>
            </a:r>
            <a:r>
              <a:rPr lang="sv-SE" sz="3200" dirty="0"/>
              <a:t> och hans familj överlever.</a:t>
            </a:r>
          </a:p>
        </p:txBody>
      </p:sp>
      <p:pic>
        <p:nvPicPr>
          <p:cNvPr id="5122" name="Picture 2" descr="The boat built by Utnapishtim reels about in the flood waters. send by the  gods. The tale was included in the epic of Gilgamesh Stock Photo - Alamy">
            <a:extLst>
              <a:ext uri="{FF2B5EF4-FFF2-40B4-BE49-F238E27FC236}">
                <a16:creationId xmlns:a16="http://schemas.microsoft.com/office/drawing/2014/main" id="{C9A6AFA9-228C-25B9-D996-258EFD392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7" b="1836"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637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C4E8465-8625-F7C5-D3C5-BE8E0FCC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sv-SE" sz="3400" dirty="0"/>
              <a:t>Fåglarna</a:t>
            </a:r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ED01BE-6751-47E1-06A0-54D7E4F04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 lnSpcReduction="10000"/>
          </a:bodyPr>
          <a:lstStyle/>
          <a:p>
            <a:r>
              <a:rPr lang="sv-SE" sz="3600" dirty="0"/>
              <a:t>Efter många dagar släpper </a:t>
            </a:r>
            <a:r>
              <a:rPr lang="sv-SE" sz="3600" dirty="0" err="1"/>
              <a:t>Utnapistim</a:t>
            </a:r>
            <a:r>
              <a:rPr lang="sv-SE" sz="3600" dirty="0"/>
              <a:t> ut fåglar för att hitta land.</a:t>
            </a:r>
          </a:p>
          <a:p>
            <a:r>
              <a:rPr lang="sv-SE" sz="3600" dirty="0"/>
              <a:t>På tredje försöket hittar en fågel land.</a:t>
            </a:r>
          </a:p>
        </p:txBody>
      </p:sp>
      <p:pic>
        <p:nvPicPr>
          <p:cNvPr id="6146" name="Picture 2" descr="The Motif of Releasing Birds in ANE Flood Stories - TheTorah.com">
            <a:extLst>
              <a:ext uri="{FF2B5EF4-FFF2-40B4-BE49-F238E27FC236}">
                <a16:creationId xmlns:a16="http://schemas.microsoft.com/office/drawing/2014/main" id="{D708BA03-3661-E154-56BE-043D86572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1" r="4854" b="2"/>
          <a:stretch/>
        </p:blipFill>
        <p:spPr bwMode="auto"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noFill/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20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E3423"/>
      </a:dk2>
      <a:lt2>
        <a:srgbClr val="E2E7E8"/>
      </a:lt2>
      <a:accent1>
        <a:srgbClr val="C49791"/>
      </a:accent1>
      <a:accent2>
        <a:srgbClr val="BA9E7F"/>
      </a:accent2>
      <a:accent3>
        <a:srgbClr val="A7A57F"/>
      </a:accent3>
      <a:accent4>
        <a:srgbClr val="97AB75"/>
      </a:accent4>
      <a:accent5>
        <a:srgbClr val="8CAD83"/>
      </a:accent5>
      <a:accent6>
        <a:srgbClr val="78AF82"/>
      </a:accent6>
      <a:hlink>
        <a:srgbClr val="598C92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464</Words>
  <Application>Microsoft Office PowerPoint</Application>
  <PresentationFormat>Bredbild</PresentationFormat>
  <Paragraphs>97</Paragraphs>
  <Slides>14</Slides>
  <Notes>0</Notes>
  <HiddenSlides>0</HiddenSlides>
  <MMClips>1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8" baseType="lpstr">
      <vt:lpstr>Arial</vt:lpstr>
      <vt:lpstr>Avenir Next LT Pro</vt:lpstr>
      <vt:lpstr>Calibri</vt:lpstr>
      <vt:lpstr>AccentBoxVTI</vt:lpstr>
      <vt:lpstr>Hur kan en berättelse användas på nytt?</vt:lpstr>
      <vt:lpstr>The Epic of Gilgamesh - The Flood Tablet</vt:lpstr>
      <vt:lpstr>Har du hört den förut? هل سمعت ذلك من قبل؟</vt:lpstr>
      <vt:lpstr>Har du hört den förut?</vt:lpstr>
      <vt:lpstr>Har du hört den förut?</vt:lpstr>
      <vt:lpstr>Utnapistim bygger en stor båt</vt:lpstr>
      <vt:lpstr>Utnapishtim</vt:lpstr>
      <vt:lpstr>Översvämningen </vt:lpstr>
      <vt:lpstr>Fåglarna</vt:lpstr>
      <vt:lpstr>Utnapistim offrar till gudarna</vt:lpstr>
      <vt:lpstr>Känner du igen historien?</vt:lpstr>
      <vt:lpstr>Utnapistim / Noa</vt:lpstr>
      <vt:lpstr>Likheter</vt:lpstr>
      <vt:lpstr>Det finns fler berättelser som också är liknande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Lundmark Linus</dc:creator>
  <cp:lastModifiedBy>Svensson Patrik</cp:lastModifiedBy>
  <cp:revision>2</cp:revision>
  <dcterms:created xsi:type="dcterms:W3CDTF">2022-10-04T08:26:33Z</dcterms:created>
  <dcterms:modified xsi:type="dcterms:W3CDTF">2022-10-12T13:38:57Z</dcterms:modified>
</cp:coreProperties>
</file>